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32"/>
  </p:notesMasterIdLst>
  <p:handoutMasterIdLst>
    <p:handoutMasterId r:id="rId33"/>
  </p:handoutMasterIdLst>
  <p:sldIdLst>
    <p:sldId id="256" r:id="rId6"/>
    <p:sldId id="285" r:id="rId7"/>
    <p:sldId id="286" r:id="rId8"/>
    <p:sldId id="262" r:id="rId9"/>
    <p:sldId id="294" r:id="rId10"/>
    <p:sldId id="316" r:id="rId11"/>
    <p:sldId id="264" r:id="rId12"/>
    <p:sldId id="293" r:id="rId13"/>
    <p:sldId id="295" r:id="rId14"/>
    <p:sldId id="301" r:id="rId15"/>
    <p:sldId id="303" r:id="rId16"/>
    <p:sldId id="314" r:id="rId17"/>
    <p:sldId id="306" r:id="rId18"/>
    <p:sldId id="315" r:id="rId19"/>
    <p:sldId id="266" r:id="rId20"/>
    <p:sldId id="267" r:id="rId21"/>
    <p:sldId id="268" r:id="rId22"/>
    <p:sldId id="312" r:id="rId23"/>
    <p:sldId id="307" r:id="rId24"/>
    <p:sldId id="310" r:id="rId25"/>
    <p:sldId id="311" r:id="rId26"/>
    <p:sldId id="274" r:id="rId27"/>
    <p:sldId id="273" r:id="rId28"/>
    <p:sldId id="275" r:id="rId29"/>
    <p:sldId id="298" r:id="rId30"/>
    <p:sldId id="297" r:id="rId31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894"/>
    <a:srgbClr val="3366FF"/>
    <a:srgbClr val="FF0066"/>
    <a:srgbClr val="3333CC"/>
    <a:srgbClr val="DDE8FF"/>
    <a:srgbClr val="ABC7FF"/>
    <a:srgbClr val="6699FF"/>
    <a:srgbClr val="93A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9" autoAdjust="0"/>
    <p:restoredTop sz="93466" autoAdjust="0"/>
  </p:normalViewPr>
  <p:slideViewPr>
    <p:cSldViewPr>
      <p:cViewPr varScale="1">
        <p:scale>
          <a:sx n="108" d="100"/>
          <a:sy n="108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712CE70-CA18-4857-86E6-18524C7C321C}" type="datetime1">
              <a:rPr lang="de-DE"/>
              <a:pPr>
                <a:defRPr/>
              </a:pPr>
              <a:t>16.12.2021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5B1503B-A7E8-4F5C-BCDF-DE70110D0F8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F25E286-FBD6-4783-BD97-EDD1C2EFBAB3}" type="datetime1">
              <a:rPr lang="de-DE"/>
              <a:pPr>
                <a:defRPr/>
              </a:pPr>
              <a:t>16.12.2021</a:t>
            </a:fld>
            <a:endParaRPr lang="de-DE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03750"/>
            <a:ext cx="4984750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/>
              <a:t>Klicken Sie, um die Formate des Vorlagentextes zu bearbeiten</a:t>
            </a:r>
          </a:p>
          <a:p>
            <a:pPr lvl="1"/>
            <a:r>
              <a:rPr lang="de-DE" noProof="0" dirty="0"/>
              <a:t>Text durch klicken hinzufügen</a:t>
            </a:r>
          </a:p>
          <a:p>
            <a:pPr lvl="2"/>
            <a:r>
              <a:rPr lang="de-DE" noProof="0" dirty="0"/>
              <a:t>Zweite Ebene</a:t>
            </a:r>
          </a:p>
          <a:p>
            <a:pPr lvl="3"/>
            <a:r>
              <a:rPr lang="de-DE" noProof="0" dirty="0"/>
              <a:t>Dritte Ebene</a:t>
            </a:r>
          </a:p>
          <a:p>
            <a:pPr lvl="4"/>
            <a:r>
              <a:rPr lang="de-DE" noProof="0" dirty="0"/>
              <a:t>Vierte Ebene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5762EC5-92DD-4767-AEDD-1DE8CDC376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0"/>
      </a:spcBef>
      <a:spcAft>
        <a:spcPts val="1000"/>
      </a:spcAft>
      <a:defRPr sz="12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indent="-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538163" indent="-179388" algn="l" rtl="0" eaLnBrk="0" fontAlgn="base" hangingPunct="0">
      <a:spcBef>
        <a:spcPts val="6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719138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898525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F25E286-FBD6-4783-BD97-EDD1C2EFBAB3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762EC5-92DD-4767-AEDD-1DE8CDC37622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Die Informationen aus der nationalen Risikoanalyse werden zur Verfügung gestellt, sowie diese vorliegt.</a:t>
            </a:r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F25E286-FBD6-4783-BD97-EDD1C2EFBAB3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762EC5-92DD-4767-AEDD-1DE8CDC37622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F25E286-FBD6-4783-BD97-EDD1C2EFBAB3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762EC5-92DD-4767-AEDD-1DE8CDC37622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PeP</a:t>
            </a:r>
            <a:r>
              <a:rPr lang="de-DE" dirty="0"/>
              <a:t> ist jede Person, die ein hochrangiges wichtiges</a:t>
            </a:r>
            <a:r>
              <a:rPr lang="de-DE" baseline="0" dirty="0"/>
              <a:t> öffentliches Amt auf internationaler, europäischer oder nationaler Ebene ausübt oder ausgeübt hat oder ein öffentliches Amt unterhalb der nationalen Ebene, dessen politische Bedeutung vergleichbar ist, ausübt oder ausgeübt hat. </a:t>
            </a:r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F25E286-FBD6-4783-BD97-EDD1C2EFBAB3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762EC5-92DD-4767-AEDD-1DE8CDC37622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Die Zentralstelle ist organisatorisch eigenständig und arbeitet im Rahmen ihrer Aufgaben und Befugnisse fachlich unabhängig.</a:t>
            </a:r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F25E286-FBD6-4783-BD97-EDD1C2EFBAB3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762EC5-92DD-4767-AEDD-1DE8CDC37622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93688" y="2679700"/>
            <a:ext cx="8853487" cy="4203700"/>
          </a:xfrm>
          <a:prstGeom prst="rect">
            <a:avLst/>
          </a:prstGeom>
          <a:solidFill>
            <a:srgbClr val="24489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de-DE" sz="12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" name="Picture 8" descr="Streif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3063"/>
            <a:ext cx="290513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HM_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400" y="373063"/>
            <a:ext cx="6381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914400" y="5715000"/>
            <a:ext cx="3352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de-DE"/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468313" y="293688"/>
            <a:ext cx="2894012" cy="457200"/>
          </a:xfrm>
          <a:prstGeom prst="rect">
            <a:avLst/>
          </a:prstGeom>
          <a:noFill/>
          <a:ln>
            <a:noFill/>
          </a:ln>
          <a:extLst/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de-DE" sz="1200" b="1" dirty="0">
                <a:solidFill>
                  <a:srgbClr val="244894"/>
                </a:solidFill>
                <a:latin typeface="Arial" charset="0"/>
              </a:rPr>
              <a:t>Regierungspräsidium Gießen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156592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000" y="3122613"/>
            <a:ext cx="4544243" cy="1752600"/>
          </a:xfrm>
        </p:spPr>
        <p:txBody>
          <a:bodyPr/>
          <a:lstStyle>
            <a:lvl1pPr marL="0" indent="0">
              <a:defRPr sz="2000">
                <a:solidFill>
                  <a:schemeClr val="bg1"/>
                </a:solidFill>
              </a:defRPr>
            </a:lvl1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083300"/>
            <a:ext cx="4535487" cy="225425"/>
          </a:xfrm>
        </p:spPr>
        <p:txBody>
          <a:bodyPr/>
          <a:lstStyle>
            <a:lvl1pPr eaLnBrk="0" hangingPunct="0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Gießen, 11. Dezember 2013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264000" y="828000"/>
            <a:ext cx="1872000" cy="5257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68000" y="828000"/>
            <a:ext cx="5676900" cy="525780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84AB5-0702-4A5D-8F41-4B758E13560E}" type="datetime1">
              <a:rPr lang="de-DE"/>
              <a:pPr>
                <a:defRPr/>
              </a:pPr>
              <a:t>16.12.2021</a:t>
            </a:fld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Regierungspräsidium Gießen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7019925" y="6400800"/>
            <a:ext cx="18002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>
              <a:defRPr/>
            </a:pPr>
            <a:fld id="{16B2B9D9-B0B9-4C33-A209-99BE3DA935E4}" type="slidenum">
              <a:rPr lang="it-IT" sz="1000">
                <a:solidFill>
                  <a:srgbClr val="244894"/>
                </a:solidFill>
                <a:latin typeface="Arial" charset="0"/>
              </a:rPr>
              <a:pPr algn="r" eaLnBrk="0" hangingPunct="0">
                <a:defRPr/>
              </a:pPr>
              <a:t>‹Nr.›</a:t>
            </a:fld>
            <a:endParaRPr lang="it-IT" sz="1000" dirty="0">
              <a:solidFill>
                <a:srgbClr val="244894"/>
              </a:solidFill>
              <a:latin typeface="Arial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000" y="785794"/>
            <a:ext cx="7632000" cy="554974"/>
          </a:xfrm>
        </p:spPr>
        <p:txBody>
          <a:bodyPr/>
          <a:lstStyle>
            <a:lvl1pPr>
              <a:defRPr sz="2400" b="1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000" y="1340768"/>
            <a:ext cx="7920000" cy="4702834"/>
          </a:xfrm>
        </p:spPr>
        <p:txBody>
          <a:bodyPr/>
          <a:lstStyle>
            <a:lvl1pPr>
              <a:buFont typeface="Arial" pitchFamily="34" charset="0"/>
              <a:buNone/>
              <a:defRPr sz="2000">
                <a:solidFill>
                  <a:srgbClr val="244894"/>
                </a:solidFill>
                <a:latin typeface="+mj-lt"/>
              </a:defRPr>
            </a:lvl1pPr>
            <a:lvl2pPr marL="358775" indent="-358775">
              <a:defRPr sz="1800">
                <a:solidFill>
                  <a:srgbClr val="244894"/>
                </a:solidFill>
                <a:latin typeface="+mj-lt"/>
              </a:defRPr>
            </a:lvl2pPr>
            <a:lvl3pPr marL="538163" indent="-358775">
              <a:tabLst/>
              <a:defRPr sz="1800">
                <a:solidFill>
                  <a:srgbClr val="244894"/>
                </a:solidFill>
                <a:latin typeface="+mj-lt"/>
              </a:defRPr>
            </a:lvl3pPr>
            <a:lvl4pPr marL="717550" indent="-358775">
              <a:defRPr sz="1800">
                <a:solidFill>
                  <a:srgbClr val="244894"/>
                </a:solidFill>
                <a:latin typeface="+mj-lt"/>
              </a:defRPr>
            </a:lvl4pPr>
            <a:lvl5pPr marL="1431925" indent="-268288">
              <a:defRPr sz="1800">
                <a:solidFill>
                  <a:srgbClr val="244894"/>
                </a:solidFill>
                <a:latin typeface="+mj-lt"/>
              </a:defRPr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468313" y="6400800"/>
            <a:ext cx="871537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9FFC9-0347-41DB-9398-26295736035B}" type="datetime1">
              <a:rPr lang="de-DE"/>
              <a:pPr>
                <a:defRPr/>
              </a:pPr>
              <a:t>16.12.2021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000" y="785812"/>
            <a:ext cx="7632000" cy="5544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7999" y="1339200"/>
            <a:ext cx="3960000" cy="4701600"/>
          </a:xfrm>
          <a:solidFill>
            <a:schemeClr val="bg1"/>
          </a:solidFill>
        </p:spPr>
        <p:txBody>
          <a:bodyPr/>
          <a:lstStyle>
            <a:lvl1pPr>
              <a:defRPr sz="2000" b="1"/>
            </a:lvl1pPr>
            <a:lvl2pPr>
              <a:defRPr sz="2000">
                <a:solidFill>
                  <a:srgbClr val="244894"/>
                </a:solidFill>
                <a:latin typeface="+mj-lt"/>
              </a:defRPr>
            </a:lvl2pPr>
            <a:lvl3pPr>
              <a:defRPr sz="2000">
                <a:solidFill>
                  <a:srgbClr val="244894"/>
                </a:solidFill>
                <a:latin typeface="+mj-lt"/>
              </a:defRPr>
            </a:lvl3pPr>
            <a:lvl4pPr>
              <a:defRPr sz="1800">
                <a:solidFill>
                  <a:srgbClr val="244894"/>
                </a:solidFill>
                <a:latin typeface="+mj-lt"/>
              </a:defRPr>
            </a:lvl4pPr>
            <a:lvl5pPr>
              <a:defRPr sz="1800">
                <a:solidFill>
                  <a:srgbClr val="244894"/>
                </a:solidFill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427983" y="1339200"/>
            <a:ext cx="3960000" cy="4701600"/>
          </a:xfrm>
        </p:spPr>
        <p:txBody>
          <a:bodyPr/>
          <a:lstStyle>
            <a:lvl1pPr>
              <a:defRPr sz="2000" b="1">
                <a:solidFill>
                  <a:srgbClr val="244894"/>
                </a:solidFill>
                <a:latin typeface="+mj-lt"/>
              </a:defRPr>
            </a:lvl1pPr>
            <a:lvl2pPr>
              <a:defRPr sz="2000">
                <a:solidFill>
                  <a:srgbClr val="244894"/>
                </a:solidFill>
                <a:latin typeface="+mj-lt"/>
              </a:defRPr>
            </a:lvl2pPr>
            <a:lvl3pPr>
              <a:defRPr sz="2000">
                <a:solidFill>
                  <a:srgbClr val="244894"/>
                </a:solidFill>
                <a:latin typeface="+mj-lt"/>
              </a:defRPr>
            </a:lvl3pPr>
            <a:lvl4pPr>
              <a:defRPr sz="1800">
                <a:solidFill>
                  <a:srgbClr val="244894"/>
                </a:solidFill>
                <a:latin typeface="+mj-lt"/>
              </a:defRPr>
            </a:lvl4pPr>
            <a:lvl5pPr>
              <a:defRPr sz="1800">
                <a:solidFill>
                  <a:srgbClr val="244894"/>
                </a:solidFill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697B9-D0DC-4B92-9572-304A5690C90B}" type="datetime1">
              <a:rPr lang="de-DE"/>
              <a:pPr>
                <a:defRPr/>
              </a:pPr>
              <a:t>16.12.2021</a:t>
            </a:fld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Regierungspräsidium Gießen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2000" y="4746808"/>
            <a:ext cx="6120000" cy="554400"/>
          </a:xfrm>
        </p:spPr>
        <p:txBody>
          <a:bodyPr/>
          <a:lstStyle>
            <a:lvl1pPr algn="ctr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12000" y="784800"/>
            <a:ext cx="6120000" cy="396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12000" y="5328000"/>
            <a:ext cx="6120000" cy="804862"/>
          </a:xfrm>
        </p:spPr>
        <p:txBody>
          <a:bodyPr anchor="ctr"/>
          <a:lstStyle>
            <a:lvl1pPr marL="0" indent="0" algn="ctr">
              <a:buNone/>
              <a:defRPr sz="16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400800"/>
            <a:ext cx="871537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94983-F1D8-46EC-A20B-6BFF15323EA0}" type="datetime1">
              <a:rPr lang="de-DE"/>
              <a:pPr>
                <a:defRPr/>
              </a:pPr>
              <a:t>16.12.2021</a:t>
            </a:fld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b="1"/>
            </a:lvl1pPr>
          </a:lstStyle>
          <a:p>
            <a:pPr>
              <a:defRPr/>
            </a:pPr>
            <a:r>
              <a:rPr lang="de-DE"/>
              <a:t>Regierungspräsidium Gießen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000" y="784800"/>
            <a:ext cx="7632000" cy="554400"/>
          </a:xfrm>
        </p:spPr>
        <p:txBody>
          <a:bodyPr/>
          <a:lstStyle>
            <a:lvl1pPr algn="l">
              <a:defRPr sz="2400" b="1" baseline="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28000" y="1412776"/>
            <a:ext cx="4860000" cy="47016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68000" y="1412776"/>
            <a:ext cx="3060000" cy="4701600"/>
          </a:xfrm>
        </p:spPr>
        <p:txBody>
          <a:bodyPr/>
          <a:lstStyle>
            <a:lvl1pPr marL="0" indent="0">
              <a:buNone/>
              <a:defRPr sz="20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CDBDD-2B06-4FC1-812B-DCE1FF0A2B1A}" type="datetime1">
              <a:rPr lang="de-DE"/>
              <a:pPr>
                <a:defRPr/>
              </a:pPr>
              <a:t>16.12.2021</a:t>
            </a:fld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Regierungspräsidium Gießen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6D740-FC3E-4926-BB3A-F954EAE149CA}" type="datetime1">
              <a:rPr lang="de-DE"/>
              <a:pPr>
                <a:defRPr/>
              </a:pPr>
              <a:t>16.12.2021</a:t>
            </a:fld>
            <a:endParaRPr lang="de-DE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Regierungspräsidium Gießen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400800"/>
            <a:ext cx="871537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4D3E0-E63A-4C90-86C6-9EFCAEE1C8FE}" type="datetime1">
              <a:rPr lang="de-DE"/>
              <a:pPr>
                <a:defRPr/>
              </a:pPr>
              <a:t>16.12.2021</a:t>
            </a:fld>
            <a:endParaRPr lang="de-DE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b="1"/>
            </a:lvl1pPr>
          </a:lstStyle>
          <a:p>
            <a:pPr>
              <a:defRPr/>
            </a:pPr>
            <a:r>
              <a:rPr lang="de-DE"/>
              <a:t>Regierungspräsidium Gießen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000" y="1566000"/>
            <a:ext cx="7772400" cy="1144800"/>
          </a:xfrm>
        </p:spPr>
        <p:txBody>
          <a:bodyPr/>
          <a:lstStyle>
            <a:lvl1pPr algn="l">
              <a:defRPr sz="2400" b="1" cap="none" baseline="0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8000" y="3121200"/>
            <a:ext cx="7772400" cy="3188120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ts val="3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 sz="2000"/>
            </a:lvl1pPr>
            <a:lvl2pPr marL="358775" indent="-358775">
              <a:buFont typeface="Wingdings" pitchFamily="2" charset="2"/>
              <a:buChar char="§"/>
              <a:defRPr sz="20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68313" y="6400800"/>
            <a:ext cx="871537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68511-887B-421B-8717-C2951BFB8708}" type="datetime1">
              <a:rPr lang="de-DE"/>
              <a:pPr>
                <a:defRPr/>
              </a:pPr>
              <a:t>16.12.2021</a:t>
            </a:fld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b="1"/>
            </a:lvl1pPr>
          </a:lstStyle>
          <a:p>
            <a:pPr>
              <a:defRPr/>
            </a:pPr>
            <a:r>
              <a:rPr lang="de-DE"/>
              <a:t>Regierungspräsidium Gießen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18EDF-7AB0-4CE7-8EF9-08D869120F47}" type="datetime1">
              <a:rPr lang="de-DE"/>
              <a:pPr>
                <a:defRPr/>
              </a:pPr>
              <a:t>16.12.2021</a:t>
            </a:fld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Regierungspräsidium Gießen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85813"/>
            <a:ext cx="763270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Folientitel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341438"/>
            <a:ext cx="7920037" cy="470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Überschrift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400800"/>
            <a:ext cx="8699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244894"/>
                </a:solidFill>
                <a:latin typeface="+mj-lt"/>
              </a:defRPr>
            </a:lvl1pPr>
          </a:lstStyle>
          <a:p>
            <a:pPr>
              <a:defRPr/>
            </a:pPr>
            <a:fld id="{EA7D1E31-449A-4A47-82DF-DB8524E1ECCD}" type="datetime1">
              <a:rPr lang="de-DE"/>
              <a:pPr>
                <a:defRPr/>
              </a:pPr>
              <a:t>16.12.2021</a:t>
            </a:fld>
            <a:endParaRPr lang="de-DE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2936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rgbClr val="244894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de-DE"/>
              <a:t>Regierungspräsidium Gießen</a:t>
            </a:r>
          </a:p>
        </p:txBody>
      </p:sp>
      <p:pic>
        <p:nvPicPr>
          <p:cNvPr id="1030" name="Picture 7" descr="Streifen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373063"/>
            <a:ext cx="290513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10" descr="HM_RG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53400" y="373063"/>
            <a:ext cx="6381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019925" y="6400800"/>
            <a:ext cx="18002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>
              <a:defRPr/>
            </a:pPr>
            <a:fld id="{2DC05A8E-BFB7-4D08-80D2-C9D8DDDE609B}" type="slidenum">
              <a:rPr lang="it-IT" sz="1000">
                <a:solidFill>
                  <a:srgbClr val="244894"/>
                </a:solidFill>
                <a:latin typeface="Arial" charset="0"/>
              </a:rPr>
              <a:pPr algn="r" eaLnBrk="0" hangingPunct="0">
                <a:defRPr/>
              </a:pPr>
              <a:t>‹Nr.›</a:t>
            </a:fld>
            <a:endParaRPr lang="it-IT" sz="1000" dirty="0">
              <a:solidFill>
                <a:srgbClr val="244894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68" r:id="rId3"/>
    <p:sldLayoutId id="2147483975" r:id="rId4"/>
    <p:sldLayoutId id="2147483969" r:id="rId5"/>
    <p:sldLayoutId id="2147483970" r:id="rId6"/>
    <p:sldLayoutId id="2147483976" r:id="rId7"/>
    <p:sldLayoutId id="2147483977" r:id="rId8"/>
    <p:sldLayoutId id="2147483971" r:id="rId9"/>
    <p:sldLayoutId id="2147483972" r:id="rId10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4489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44894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44894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44894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44894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44894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44894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44894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44894"/>
          </a:solidFill>
          <a:latin typeface="Arial" charset="0"/>
        </a:defRPr>
      </a:lvl9pPr>
    </p:titleStyle>
    <p:bodyStyle>
      <a:lvl1pPr indent="-457200" algn="l" rtl="0" eaLnBrk="1" fontAlgn="base" hangingPunct="1">
        <a:lnSpc>
          <a:spcPts val="3000"/>
        </a:lnSpc>
        <a:spcBef>
          <a:spcPct val="0"/>
        </a:spcBef>
        <a:spcAft>
          <a:spcPts val="600"/>
        </a:spcAft>
        <a:defRPr sz="2000" b="1">
          <a:solidFill>
            <a:srgbClr val="244894"/>
          </a:solidFill>
          <a:latin typeface="+mj-lt"/>
          <a:ea typeface="+mn-ea"/>
          <a:cs typeface="+mn-cs"/>
        </a:defRPr>
      </a:lvl1pPr>
      <a:lvl2pPr marL="358775" indent="-358775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2000">
          <a:solidFill>
            <a:srgbClr val="244894"/>
          </a:solidFill>
          <a:latin typeface="+mn-lt"/>
        </a:defRPr>
      </a:lvl2pPr>
      <a:lvl3pPr marL="538163" indent="-358775" algn="l" rtl="0" eaLnBrk="1" fontAlgn="base" hangingPunct="1">
        <a:spcBef>
          <a:spcPct val="0"/>
        </a:spcBef>
        <a:spcAft>
          <a:spcPct val="0"/>
        </a:spcAft>
        <a:buChar char="•"/>
        <a:defRPr>
          <a:solidFill>
            <a:srgbClr val="244894"/>
          </a:solidFill>
          <a:latin typeface="+mn-lt"/>
        </a:defRPr>
      </a:lvl3pPr>
      <a:lvl4pPr marL="719138" indent="-358775" algn="l" rtl="0" eaLnBrk="1" fontAlgn="base" hangingPunct="1">
        <a:spcBef>
          <a:spcPct val="0"/>
        </a:spcBef>
        <a:spcAft>
          <a:spcPct val="0"/>
        </a:spcAft>
        <a:buSzPct val="80000"/>
        <a:buChar char="–"/>
        <a:defRPr sz="1600">
          <a:solidFill>
            <a:srgbClr val="244894"/>
          </a:solidFill>
          <a:latin typeface="+mn-lt"/>
        </a:defRPr>
      </a:lvl4pPr>
      <a:lvl5pPr marL="358775" indent="-358775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>
          <a:solidFill>
            <a:srgbClr val="244894"/>
          </a:solidFill>
          <a:latin typeface="+mn-lt"/>
        </a:defRPr>
      </a:lvl5pPr>
      <a:lvl6pPr marL="2514600" indent="-2286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sv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24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svg"/><Relationship Id="rId5" Type="http://schemas.openxmlformats.org/officeDocument/2006/relationships/image" Target="../media/image25.png"/><Relationship Id="rId4" Type="http://schemas.openxmlformats.org/officeDocument/2006/relationships/image" Target="../media/image46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svg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sv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sv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sv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8.sv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4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sv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sv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sv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sv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6.svg"/><Relationship Id="rId4" Type="http://schemas.openxmlformats.org/officeDocument/2006/relationships/image" Target="../media/image3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sv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.svg"/><Relationship Id="rId4" Type="http://schemas.openxmlformats.org/officeDocument/2006/relationships/image" Target="../media/image3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7" Type="http://schemas.openxmlformats.org/officeDocument/2006/relationships/image" Target="../media/image2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9.sv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3.svg"/><Relationship Id="rId7" Type="http://schemas.openxmlformats.org/officeDocument/2006/relationships/image" Target="../media/image27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25.svg"/><Relationship Id="rId4" Type="http://schemas.openxmlformats.org/officeDocument/2006/relationships/image" Target="../media/image14.png"/><Relationship Id="rId9" Type="http://schemas.openxmlformats.org/officeDocument/2006/relationships/image" Target="../media/image29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svg"/><Relationship Id="rId5" Type="http://schemas.openxmlformats.org/officeDocument/2006/relationships/image" Target="../media/image18.png"/><Relationship Id="rId4" Type="http://schemas.openxmlformats.org/officeDocument/2006/relationships/image" Target="../media/image31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39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37.sv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ctrTitle"/>
          </p:nvPr>
        </p:nvSpPr>
        <p:spPr>
          <a:xfrm>
            <a:off x="468313" y="1565275"/>
            <a:ext cx="7772400" cy="1143000"/>
          </a:xfrm>
        </p:spPr>
        <p:txBody>
          <a:bodyPr/>
          <a:lstStyle/>
          <a:p>
            <a:r>
              <a:rPr lang="de-DE" dirty="0"/>
              <a:t>Neuerungen im Geldwäschegesetz 2017	</a:t>
            </a:r>
          </a:p>
        </p:txBody>
      </p:sp>
      <p:sp>
        <p:nvSpPr>
          <p:cNvPr id="7171" name="Untertitel 2"/>
          <p:cNvSpPr>
            <a:spLocks noGrp="1"/>
          </p:cNvSpPr>
          <p:nvPr>
            <p:ph type="subTitle" idx="1"/>
          </p:nvPr>
        </p:nvSpPr>
        <p:spPr>
          <a:xfrm>
            <a:off x="468313" y="3122613"/>
            <a:ext cx="7200031" cy="1752600"/>
          </a:xfrm>
        </p:spPr>
        <p:txBody>
          <a:bodyPr/>
          <a:lstStyle/>
          <a:p>
            <a:r>
              <a:rPr lang="de-DE" sz="2400" dirty="0">
                <a:solidFill>
                  <a:srgbClr val="C00000"/>
                </a:solidFill>
              </a:rPr>
              <a:t>Neue</a:t>
            </a:r>
            <a:r>
              <a:rPr lang="de-DE" sz="2400" dirty="0"/>
              <a:t> Pflichten für Güterhändler – Infoveranstaltung zum neuen Geldwäschegesetz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Gießen, 23. Juni 2017</a:t>
            </a:r>
          </a:p>
          <a:p>
            <a:pPr>
              <a:defRPr/>
            </a:pPr>
            <a:r>
              <a:rPr lang="de-DE" dirty="0"/>
              <a:t>Dr. Silvia Heckmann / Tobias Klotz</a:t>
            </a:r>
          </a:p>
        </p:txBody>
      </p:sp>
      <p:pic>
        <p:nvPicPr>
          <p:cNvPr id="5" name="Grafik 4" descr="Geld">
            <a:extLst>
              <a:ext uri="{FF2B5EF4-FFF2-40B4-BE49-F238E27FC236}">
                <a16:creationId xmlns:a16="http://schemas.microsoft.com/office/drawing/2014/main" id="{25544787-1313-464B-A6E6-41CA5D00CD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84911" y="1563114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Anwendung der allgemeinen Sorgfaltspflichten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560" y="1319875"/>
            <a:ext cx="7920000" cy="4896544"/>
          </a:xfrm>
        </p:spPr>
        <p:txBody>
          <a:bodyPr/>
          <a:lstStyle/>
          <a:p>
            <a:endParaRPr lang="de-DE" dirty="0"/>
          </a:p>
          <a:p>
            <a:pPr lvl="0"/>
            <a:r>
              <a:rPr lang="de-DE" sz="2400" dirty="0"/>
              <a:t>Bei Güterhändlern,</a:t>
            </a:r>
            <a:endParaRPr lang="de-DE" sz="2400" dirty="0">
              <a:solidFill>
                <a:srgbClr val="C00000"/>
              </a:solidFill>
            </a:endParaRPr>
          </a:p>
          <a:p>
            <a:pPr lvl="0"/>
            <a:endParaRPr lang="de-DE" dirty="0"/>
          </a:p>
          <a:p>
            <a:pPr lvl="0"/>
            <a:r>
              <a:rPr lang="de-DE" dirty="0"/>
              <a:t>soweit sie Barzahlungen über </a:t>
            </a:r>
          </a:p>
          <a:p>
            <a:pPr lvl="0"/>
            <a:r>
              <a:rPr lang="de-DE" sz="2800" dirty="0">
                <a:solidFill>
                  <a:srgbClr val="C00000"/>
                </a:solidFill>
              </a:rPr>
              <a:t>10.000,-€ </a:t>
            </a:r>
            <a:r>
              <a:rPr lang="de-DE" u="sng" dirty="0">
                <a:solidFill>
                  <a:srgbClr val="C00000"/>
                </a:solidFill>
              </a:rPr>
              <a:t>tätigen oder entgegennehmen</a:t>
            </a:r>
            <a:r>
              <a:rPr lang="de-DE" dirty="0"/>
              <a:t>, </a:t>
            </a:r>
          </a:p>
          <a:p>
            <a:pPr algn="ctr"/>
            <a:endParaRPr lang="de-DE" sz="2400" dirty="0"/>
          </a:p>
          <a:p>
            <a:pPr algn="ctr"/>
            <a:r>
              <a:rPr lang="de-DE" sz="2400" dirty="0"/>
              <a:t>sowie bei </a:t>
            </a:r>
            <a:r>
              <a:rPr lang="de-DE" sz="2400" dirty="0">
                <a:solidFill>
                  <a:srgbClr val="C00000"/>
                </a:solidFill>
              </a:rPr>
              <a:t>Verdachtsmomenten</a:t>
            </a:r>
            <a:r>
              <a:rPr lang="de-DE" sz="2400" dirty="0"/>
              <a:t> </a:t>
            </a:r>
          </a:p>
          <a:p>
            <a:pPr algn="ctr"/>
            <a:endParaRPr lang="de-DE" sz="2400" dirty="0"/>
          </a:p>
          <a:p>
            <a:pPr algn="ctr"/>
            <a:r>
              <a:rPr lang="de-DE" sz="2400" dirty="0"/>
              <a:t>auf Geldwäsche und Terrorismusfinanzierung</a:t>
            </a:r>
          </a:p>
          <a:p>
            <a:pPr algn="ctr"/>
            <a:endParaRPr lang="de-DE" sz="2400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3C6F5DB-B86B-4BCA-A866-A662F3FBC8F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2853668"/>
            <a:ext cx="914479" cy="9144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Allgemeine Sorgfaltspflichten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pPr>
              <a:buFont typeface="Arial" pitchFamily="34" charset="0"/>
              <a:buChar char="•"/>
            </a:pPr>
            <a:r>
              <a:rPr lang="de-DE" sz="2400" dirty="0">
                <a:solidFill>
                  <a:srgbClr val="C00000"/>
                </a:solidFill>
              </a:rPr>
              <a:t>Identifizierungspflicht </a:t>
            </a:r>
            <a:r>
              <a:rPr lang="de-DE" sz="2400" dirty="0"/>
              <a:t>(+Kopierpflicht)</a:t>
            </a:r>
          </a:p>
          <a:p>
            <a:pPr>
              <a:buFont typeface="Arial" pitchFamily="34" charset="0"/>
              <a:buChar char="•"/>
            </a:pPr>
            <a:r>
              <a:rPr lang="de-DE" sz="2400" dirty="0"/>
              <a:t>Abklärung des </a:t>
            </a:r>
            <a:r>
              <a:rPr lang="de-DE" sz="2400" dirty="0">
                <a:solidFill>
                  <a:srgbClr val="C00000"/>
                </a:solidFill>
              </a:rPr>
              <a:t>wirtschaftlich Berechtigten</a:t>
            </a:r>
          </a:p>
          <a:p>
            <a:pPr>
              <a:buFont typeface="Arial" pitchFamily="34" charset="0"/>
              <a:buChar char="•"/>
            </a:pPr>
            <a:r>
              <a:rPr lang="de-DE" sz="2400" dirty="0"/>
              <a:t>Informationen über </a:t>
            </a:r>
            <a:r>
              <a:rPr lang="de-DE" sz="2400" dirty="0">
                <a:solidFill>
                  <a:srgbClr val="C00000"/>
                </a:solidFill>
              </a:rPr>
              <a:t>Zweck und Art der</a:t>
            </a:r>
          </a:p>
          <a:p>
            <a:pPr indent="0"/>
            <a:r>
              <a:rPr lang="de-DE" sz="2400" dirty="0">
                <a:solidFill>
                  <a:srgbClr val="C00000"/>
                </a:solidFill>
              </a:rPr>
              <a:t>      Geschäftsbeziehung</a:t>
            </a:r>
          </a:p>
          <a:p>
            <a:pPr>
              <a:buFont typeface="Arial" pitchFamily="34" charset="0"/>
              <a:buChar char="•"/>
            </a:pPr>
            <a:r>
              <a:rPr lang="de-DE" sz="2400" dirty="0"/>
              <a:t>Feststellung </a:t>
            </a:r>
            <a:r>
              <a:rPr lang="de-DE" sz="2400" dirty="0">
                <a:solidFill>
                  <a:srgbClr val="C00000"/>
                </a:solidFill>
              </a:rPr>
              <a:t>PEP</a:t>
            </a:r>
          </a:p>
          <a:p>
            <a:pPr>
              <a:buFont typeface="Arial" pitchFamily="34" charset="0"/>
              <a:buChar char="•"/>
            </a:pPr>
            <a:r>
              <a:rPr lang="de-DE" sz="2400" dirty="0"/>
              <a:t>kontinuierliche</a:t>
            </a:r>
            <a:r>
              <a:rPr lang="de-DE" sz="2400" dirty="0">
                <a:solidFill>
                  <a:srgbClr val="C00000"/>
                </a:solidFill>
              </a:rPr>
              <a:t> Überwachung </a:t>
            </a:r>
            <a:r>
              <a:rPr lang="de-DE" sz="2400" dirty="0"/>
              <a:t>der</a:t>
            </a:r>
          </a:p>
          <a:p>
            <a:pPr indent="0"/>
            <a:r>
              <a:rPr lang="de-DE" sz="2400" dirty="0"/>
              <a:t>      Geschäftsbeziehung</a:t>
            </a:r>
            <a:endParaRPr lang="de-DE" sz="2400" dirty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9" name="Grafik 8" descr="Räuber">
            <a:extLst>
              <a:ext uri="{FF2B5EF4-FFF2-40B4-BE49-F238E27FC236}">
                <a16:creationId xmlns:a16="http://schemas.microsoft.com/office/drawing/2014/main" id="{AEC39969-DD24-483D-A0B0-BB98F168C6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48264" y="4005064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E226F2-7051-4AA9-9F60-6EFBEFC39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C00000"/>
                </a:solidFill>
              </a:rPr>
              <a:t>Vereinfachte</a:t>
            </a:r>
            <a:r>
              <a:rPr lang="de-DE" dirty="0"/>
              <a:t> und </a:t>
            </a:r>
            <a:r>
              <a:rPr lang="de-DE" dirty="0">
                <a:solidFill>
                  <a:srgbClr val="C00000"/>
                </a:solidFill>
              </a:rPr>
              <a:t>verstärkte</a:t>
            </a:r>
            <a:r>
              <a:rPr lang="de-DE" dirty="0"/>
              <a:t> Sorgfaltspflichten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F01410-83ED-4BFF-8721-0C46A0168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000" y="1264568"/>
            <a:ext cx="7920000" cy="4702834"/>
          </a:xfrm>
        </p:spPr>
        <p:txBody>
          <a:bodyPr/>
          <a:lstStyle/>
          <a:p>
            <a:endParaRPr lang="de-DE" dirty="0"/>
          </a:p>
          <a:p>
            <a:endParaRPr lang="de-DE" sz="2400" dirty="0">
              <a:solidFill>
                <a:srgbClr val="C00000"/>
              </a:solidFill>
            </a:endParaRPr>
          </a:p>
          <a:p>
            <a:r>
              <a:rPr lang="de-DE" sz="2400" dirty="0">
                <a:solidFill>
                  <a:srgbClr val="C00000"/>
                </a:solidFill>
              </a:rPr>
              <a:t>Geringes </a:t>
            </a:r>
            <a:r>
              <a:rPr lang="de-DE" sz="2400" dirty="0"/>
              <a:t>Risiko: </a:t>
            </a:r>
            <a:r>
              <a:rPr lang="de-DE" sz="2400" dirty="0">
                <a:solidFill>
                  <a:srgbClr val="C00000"/>
                </a:solidFill>
              </a:rPr>
              <a:t>vereinfachte</a:t>
            </a:r>
            <a:r>
              <a:rPr lang="de-DE" sz="2400" dirty="0"/>
              <a:t> Sorgfaltspflichten</a:t>
            </a:r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smtClean="0">
                <a:solidFill>
                  <a:srgbClr val="C00000"/>
                </a:solidFill>
              </a:rPr>
              <a:t>Höheres </a:t>
            </a:r>
            <a:r>
              <a:rPr lang="de-DE" sz="2400" dirty="0"/>
              <a:t>Risiko:</a:t>
            </a:r>
            <a:r>
              <a:rPr lang="de-DE" sz="2400" dirty="0">
                <a:solidFill>
                  <a:srgbClr val="C00000"/>
                </a:solidFill>
              </a:rPr>
              <a:t> verstärkte</a:t>
            </a:r>
            <a:r>
              <a:rPr lang="de-DE" sz="2400" dirty="0"/>
              <a:t> Sorgfaltspflichten</a:t>
            </a:r>
          </a:p>
          <a:p>
            <a:r>
              <a:rPr lang="de-DE" sz="2400" dirty="0"/>
              <a:t>                       (+allgemeine Sorgfaltspflichten)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566AFCF-325B-47D0-BED0-2FBA80A74E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68313" y="217488"/>
            <a:ext cx="2895600" cy="457200"/>
          </a:xfrm>
        </p:spPr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C100675-8996-45A8-B1D3-FCD1BB2B485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7" name="Grafik 6" descr="Abwärtstrend">
            <a:extLst>
              <a:ext uri="{FF2B5EF4-FFF2-40B4-BE49-F238E27FC236}">
                <a16:creationId xmlns:a16="http://schemas.microsoft.com/office/drawing/2014/main" id="{A6A922B4-0D64-4CF6-98CC-A3D37B8318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12360" y="1988840"/>
            <a:ext cx="914400" cy="914400"/>
          </a:xfrm>
          <a:prstGeom prst="rect">
            <a:avLst/>
          </a:prstGeom>
        </p:spPr>
      </p:pic>
      <p:pic>
        <p:nvPicPr>
          <p:cNvPr id="9" name="Grafik 8" descr="Aufwärtstrend">
            <a:extLst>
              <a:ext uri="{FF2B5EF4-FFF2-40B4-BE49-F238E27FC236}">
                <a16:creationId xmlns:a16="http://schemas.microsoft.com/office/drawing/2014/main" id="{047B6566-788D-4237-B218-51AD8E2B000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42800" y="352092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899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rgbClr val="C00000"/>
                </a:solidFill>
              </a:rPr>
              <a:t>PeP</a:t>
            </a:r>
            <a:r>
              <a:rPr lang="de-DE" dirty="0">
                <a:solidFill>
                  <a:srgbClr val="C00000"/>
                </a:solidFill>
              </a:rPr>
              <a:t> </a:t>
            </a:r>
            <a:r>
              <a:rPr lang="de-DE" dirty="0"/>
              <a:t>- Politisch exponierte Person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000" y="1400893"/>
            <a:ext cx="7920000" cy="4702834"/>
          </a:xfrm>
        </p:spPr>
        <p:txBody>
          <a:bodyPr/>
          <a:lstStyle/>
          <a:p>
            <a:endParaRPr lang="de-DE" dirty="0"/>
          </a:p>
          <a:p>
            <a:r>
              <a:rPr lang="de-DE" sz="2400" dirty="0"/>
              <a:t>Feststellung, ob Vertragspartner oder wirtschaftlich Berechtigter </a:t>
            </a:r>
            <a:r>
              <a:rPr lang="de-DE" sz="2400" dirty="0" err="1">
                <a:solidFill>
                  <a:srgbClr val="C00000"/>
                </a:solidFill>
              </a:rPr>
              <a:t>PeP</a:t>
            </a:r>
            <a:r>
              <a:rPr lang="de-DE" sz="2400" dirty="0">
                <a:solidFill>
                  <a:srgbClr val="C00000"/>
                </a:solidFill>
              </a:rPr>
              <a:t>, ein Familienmitglied oder nahestehende Person </a:t>
            </a:r>
            <a:r>
              <a:rPr lang="de-DE" sz="2400" dirty="0"/>
              <a:t>ist</a:t>
            </a:r>
          </a:p>
          <a:p>
            <a:endParaRPr lang="de-DE" dirty="0"/>
          </a:p>
          <a:p>
            <a:pPr lvl="0"/>
            <a:r>
              <a:rPr lang="de-DE" sz="2400" dirty="0"/>
              <a:t>Wer ist ein</a:t>
            </a:r>
            <a:r>
              <a:rPr lang="de-DE" sz="2400" dirty="0">
                <a:solidFill>
                  <a:srgbClr val="C00000"/>
                </a:solidFill>
              </a:rPr>
              <a:t> </a:t>
            </a:r>
            <a:r>
              <a:rPr lang="de-DE" sz="2400" dirty="0" err="1">
                <a:solidFill>
                  <a:srgbClr val="C00000"/>
                </a:solidFill>
              </a:rPr>
              <a:t>PeP</a:t>
            </a:r>
            <a:r>
              <a:rPr lang="de-DE" dirty="0"/>
              <a:t>?</a:t>
            </a:r>
          </a:p>
          <a:p>
            <a:endParaRPr lang="de-DE" dirty="0">
              <a:solidFill>
                <a:srgbClr val="C00000"/>
              </a:solidFill>
            </a:endParaRPr>
          </a:p>
          <a:p>
            <a:r>
              <a:rPr lang="de-DE" sz="2400" dirty="0">
                <a:solidFill>
                  <a:srgbClr val="C00000"/>
                </a:solidFill>
              </a:rPr>
              <a:t>aktueller Bezug</a:t>
            </a:r>
            <a:r>
              <a:rPr lang="de-DE" sz="2400" dirty="0"/>
              <a:t>: Bundestags- und Landtagswahlen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7" name="Grafik 6" descr="Dozent">
            <a:extLst>
              <a:ext uri="{FF2B5EF4-FFF2-40B4-BE49-F238E27FC236}">
                <a16:creationId xmlns:a16="http://schemas.microsoft.com/office/drawing/2014/main" id="{7A636089-38B3-4C1F-9F7F-596E831284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97845" y="3212976"/>
            <a:ext cx="914400" cy="914400"/>
          </a:xfrm>
          <a:prstGeom prst="rect">
            <a:avLst/>
          </a:prstGeom>
        </p:spPr>
      </p:pic>
      <p:pic>
        <p:nvPicPr>
          <p:cNvPr id="9" name="Grafik 8" descr="Familie mit Mädchen">
            <a:extLst>
              <a:ext uri="{FF2B5EF4-FFF2-40B4-BE49-F238E27FC236}">
                <a16:creationId xmlns:a16="http://schemas.microsoft.com/office/drawing/2014/main" id="{6D793C88-5CEB-44F8-98CC-B1346A4E4EE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68144" y="3295110"/>
            <a:ext cx="914400" cy="914400"/>
          </a:xfrm>
          <a:prstGeom prst="rect">
            <a:avLst/>
          </a:prstGeom>
        </p:spPr>
      </p:pic>
      <p:pic>
        <p:nvPicPr>
          <p:cNvPr id="11" name="Grafik 10" descr="Besprechung">
            <a:extLst>
              <a:ext uri="{FF2B5EF4-FFF2-40B4-BE49-F238E27FC236}">
                <a16:creationId xmlns:a16="http://schemas.microsoft.com/office/drawing/2014/main" id="{D1EA92FE-8E0F-4CB2-997C-0432E311859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346016" y="3356992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4EF1DF-4F22-498B-BF09-F2E66ACB6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ist bei </a:t>
            </a:r>
            <a:r>
              <a:rPr lang="de-DE" dirty="0">
                <a:solidFill>
                  <a:srgbClr val="C00000"/>
                </a:solidFill>
              </a:rPr>
              <a:t>verstärkten Sorgfaltspflichten </a:t>
            </a:r>
            <a:r>
              <a:rPr lang="de-DE" dirty="0"/>
              <a:t>zu tun?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AD9096-3EAA-409D-82D8-3F7C4A578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C00000"/>
                </a:solidFill>
              </a:rPr>
              <a:t>Zustimmung </a:t>
            </a:r>
            <a:r>
              <a:rPr lang="de-DE" sz="2400" dirty="0"/>
              <a:t>eines Mitglieds der Führungsebene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/>
              <a:t>Bestimmung der </a:t>
            </a:r>
            <a:r>
              <a:rPr lang="de-DE" sz="2400" dirty="0">
                <a:solidFill>
                  <a:srgbClr val="C00000"/>
                </a:solidFill>
              </a:rPr>
              <a:t>Herkunft</a:t>
            </a:r>
            <a:r>
              <a:rPr lang="de-DE" sz="2400" dirty="0"/>
              <a:t> des Vermögenswertes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/>
              <a:t>Verstärkte kontinuierliche </a:t>
            </a:r>
            <a:r>
              <a:rPr lang="de-DE" sz="2400" dirty="0">
                <a:solidFill>
                  <a:srgbClr val="C00000"/>
                </a:solidFill>
              </a:rPr>
              <a:t>Überwachung</a:t>
            </a:r>
            <a:endParaRPr lang="de-DE" sz="24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0207651-99CB-4DD1-B125-86E50D313F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59CD29B-1535-45C2-BD22-8F6B3160C4C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7" name="Grafik 6" descr="Besprechung">
            <a:extLst>
              <a:ext uri="{FF2B5EF4-FFF2-40B4-BE49-F238E27FC236}">
                <a16:creationId xmlns:a16="http://schemas.microsoft.com/office/drawing/2014/main" id="{BAE0221A-B7CB-4A18-A59B-200E253BF2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73600" y="1400826"/>
            <a:ext cx="914400" cy="9144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48D7E477-0FB9-44A9-9D9B-384F04B67F0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85521" y="3861048"/>
            <a:ext cx="914479" cy="91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Transparenzregister</a:t>
            </a:r>
            <a:r>
              <a:rPr lang="de-DE" dirty="0"/>
              <a:t> §§ 18-26 </a:t>
            </a:r>
            <a:r>
              <a:rPr lang="de-DE" dirty="0" err="1"/>
              <a:t>GwG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sz="2400" dirty="0"/>
              <a:t>Angaben über den </a:t>
            </a:r>
            <a:r>
              <a:rPr lang="de-DE" sz="2400" dirty="0">
                <a:solidFill>
                  <a:srgbClr val="C00000"/>
                </a:solidFill>
              </a:rPr>
              <a:t>wirtschaftlich Berechtigten</a:t>
            </a:r>
          </a:p>
          <a:p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>
                <a:solidFill>
                  <a:srgbClr val="C00000"/>
                </a:solidFill>
              </a:rPr>
              <a:t>Abrufmöglichkeit </a:t>
            </a:r>
            <a:r>
              <a:rPr lang="de-DE" dirty="0"/>
              <a:t> ab </a:t>
            </a:r>
            <a:r>
              <a:rPr lang="de-DE" dirty="0">
                <a:solidFill>
                  <a:srgbClr val="C00000"/>
                </a:solidFill>
              </a:rPr>
              <a:t>Mitte 2018 </a:t>
            </a:r>
          </a:p>
          <a:p>
            <a:endParaRPr lang="de-DE" dirty="0"/>
          </a:p>
          <a:p>
            <a:r>
              <a:rPr lang="de-DE" sz="2400" i="1" u="sng" dirty="0" err="1"/>
              <a:t>Einsichtnahmerecht</a:t>
            </a:r>
            <a:r>
              <a:rPr lang="de-DE" sz="2400" i="1" u="sng" dirty="0"/>
              <a:t> für Verpflichtete</a:t>
            </a:r>
            <a:endParaRPr lang="de-DE" sz="2400" i="1" dirty="0"/>
          </a:p>
          <a:p>
            <a:endParaRPr lang="de-DE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i="1" dirty="0">
                <a:solidFill>
                  <a:srgbClr val="C00000"/>
                </a:solidFill>
              </a:rPr>
              <a:t>Gebührenpflicht</a:t>
            </a:r>
            <a:endParaRPr lang="de-DE" i="1" dirty="0"/>
          </a:p>
          <a:p>
            <a:endParaRPr lang="de-DE" i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7" name="Grafik 6" descr="Teilen">
            <a:extLst>
              <a:ext uri="{FF2B5EF4-FFF2-40B4-BE49-F238E27FC236}">
                <a16:creationId xmlns:a16="http://schemas.microsoft.com/office/drawing/2014/main" id="{23AB971E-A572-41F2-A437-2DC99FAAC5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72200" y="2564904"/>
            <a:ext cx="914400" cy="914400"/>
          </a:xfrm>
          <a:prstGeom prst="rect">
            <a:avLst/>
          </a:prstGeom>
        </p:spPr>
      </p:pic>
      <p:pic>
        <p:nvPicPr>
          <p:cNvPr id="9" name="Grafik 8" descr="Auge">
            <a:extLst>
              <a:ext uri="{FF2B5EF4-FFF2-40B4-BE49-F238E27FC236}">
                <a16:creationId xmlns:a16="http://schemas.microsoft.com/office/drawing/2014/main" id="{B3F2D9A8-E52F-4677-AF24-739943D2138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92280" y="3693875"/>
            <a:ext cx="889248" cy="889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Transparenzregister</a:t>
            </a:r>
            <a:r>
              <a:rPr lang="de-DE" dirty="0"/>
              <a:t> § 17 Abs. 1 </a:t>
            </a:r>
            <a:r>
              <a:rPr lang="de-DE" dirty="0" err="1"/>
              <a:t>GwG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>
              <a:solidFill>
                <a:srgbClr val="C00000"/>
              </a:solidFill>
            </a:endParaRPr>
          </a:p>
          <a:p>
            <a:r>
              <a:rPr lang="de-DE" sz="2400" dirty="0">
                <a:solidFill>
                  <a:srgbClr val="C00000"/>
                </a:solidFill>
              </a:rPr>
              <a:t>Angaben zum wirtschaftlich Berechtigten:</a:t>
            </a:r>
          </a:p>
          <a:p>
            <a:endParaRPr lang="de-DE" dirty="0"/>
          </a:p>
          <a:p>
            <a:pPr>
              <a:buFontTx/>
              <a:buChar char="-"/>
            </a:pPr>
            <a:r>
              <a:rPr lang="de-DE" dirty="0"/>
              <a:t>Vor- und Nachname</a:t>
            </a:r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Geburtsdatum</a:t>
            </a:r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Wohnort</a:t>
            </a:r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Art und Umfang des wirtschaftlichen Interesses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7" name="Grafik 6" descr="Liste">
            <a:extLst>
              <a:ext uri="{FF2B5EF4-FFF2-40B4-BE49-F238E27FC236}">
                <a16:creationId xmlns:a16="http://schemas.microsoft.com/office/drawing/2014/main" id="{C2EAF8EA-E9DF-4CA8-A7BB-91624D65B2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48264" y="2564904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Transparenzregister</a:t>
            </a:r>
            <a:r>
              <a:rPr lang="de-DE" dirty="0"/>
              <a:t>  § 19 Abs. 3 </a:t>
            </a:r>
            <a:r>
              <a:rPr lang="de-DE" dirty="0" err="1"/>
              <a:t>GwG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Angaben zu </a:t>
            </a:r>
            <a:r>
              <a:rPr lang="de-DE" dirty="0">
                <a:solidFill>
                  <a:srgbClr val="C00000"/>
                </a:solidFill>
              </a:rPr>
              <a:t>Art und Umfang des wirtschaftlichen Interesses </a:t>
            </a:r>
          </a:p>
          <a:p>
            <a:endParaRPr lang="de-DE" dirty="0"/>
          </a:p>
          <a:p>
            <a:pPr>
              <a:buFont typeface="Arial" pitchFamily="34" charset="0"/>
              <a:buChar char="•"/>
            </a:pPr>
            <a:r>
              <a:rPr lang="de-DE" dirty="0">
                <a:solidFill>
                  <a:srgbClr val="C00000"/>
                </a:solidFill>
              </a:rPr>
              <a:t>Beteiligung </a:t>
            </a:r>
            <a:r>
              <a:rPr lang="de-DE" dirty="0"/>
              <a:t>an der Vereinigung </a:t>
            </a:r>
          </a:p>
          <a:p>
            <a:pPr>
              <a:buFont typeface="Arial" pitchFamily="34" charset="0"/>
              <a:buChar char="•"/>
            </a:pPr>
            <a:endParaRPr lang="de-DE" dirty="0"/>
          </a:p>
          <a:p>
            <a:pPr>
              <a:buFont typeface="Arial" pitchFamily="34" charset="0"/>
              <a:buChar char="•"/>
            </a:pPr>
            <a:r>
              <a:rPr lang="de-DE" dirty="0">
                <a:solidFill>
                  <a:srgbClr val="C00000"/>
                </a:solidFill>
              </a:rPr>
              <a:t>Ausübung von Kontrolle </a:t>
            </a:r>
            <a:r>
              <a:rPr lang="de-DE" dirty="0"/>
              <a:t>auf sonstige Weise</a:t>
            </a:r>
          </a:p>
          <a:p>
            <a:pPr>
              <a:buFont typeface="Arial" pitchFamily="34" charset="0"/>
              <a:buChar char="•"/>
            </a:pPr>
            <a:endParaRPr lang="de-DE" dirty="0"/>
          </a:p>
          <a:p>
            <a:pPr>
              <a:buFont typeface="Arial" pitchFamily="34" charset="0"/>
              <a:buChar char="•"/>
            </a:pPr>
            <a:r>
              <a:rPr lang="de-DE" dirty="0">
                <a:solidFill>
                  <a:srgbClr val="C00000"/>
                </a:solidFill>
              </a:rPr>
              <a:t>Funktion </a:t>
            </a:r>
            <a:r>
              <a:rPr lang="de-DE" dirty="0"/>
              <a:t>des gesetzlichen Vertreters oder geschäftsführenden Gesellschafters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7" name="Grafik 6" descr="Besprechung">
            <a:extLst>
              <a:ext uri="{FF2B5EF4-FFF2-40B4-BE49-F238E27FC236}">
                <a16:creationId xmlns:a16="http://schemas.microsoft.com/office/drawing/2014/main" id="{8B1C2CAF-3B0B-45C4-8CF1-60B3B4A889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85600" y="2774472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C00000"/>
                </a:solidFill>
              </a:rPr>
              <a:t>Transparenzpflicht</a:t>
            </a:r>
            <a:r>
              <a:rPr lang="de-DE" dirty="0"/>
              <a:t> § 18 GwG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 </a:t>
            </a:r>
            <a:r>
              <a:rPr lang="de-DE" dirty="0">
                <a:solidFill>
                  <a:srgbClr val="C00000"/>
                </a:solidFill>
              </a:rPr>
              <a:t>Mitteilungspflicht </a:t>
            </a:r>
            <a:r>
              <a:rPr lang="de-DE" dirty="0"/>
              <a:t>der gesetzlichen Vertreter von </a:t>
            </a:r>
          </a:p>
          <a:p>
            <a:endParaRPr lang="de-DE" dirty="0"/>
          </a:p>
          <a:p>
            <a:pPr>
              <a:buFontTx/>
              <a:buChar char="-"/>
            </a:pPr>
            <a:r>
              <a:rPr lang="de-DE" dirty="0"/>
              <a:t>juristischen Personen des Privatrechts und von</a:t>
            </a:r>
          </a:p>
          <a:p>
            <a:pPr>
              <a:buFontTx/>
              <a:buChar char="-"/>
            </a:pPr>
            <a:r>
              <a:rPr lang="de-DE" dirty="0"/>
              <a:t>rechtsfähigen Personengesellschaften</a:t>
            </a:r>
          </a:p>
          <a:p>
            <a:pPr indent="0"/>
            <a:endParaRPr lang="de-DE" dirty="0"/>
          </a:p>
          <a:p>
            <a:r>
              <a:rPr lang="de-DE" dirty="0"/>
              <a:t>an das </a:t>
            </a:r>
            <a:r>
              <a:rPr lang="de-DE" dirty="0">
                <a:solidFill>
                  <a:srgbClr val="C00000"/>
                </a:solidFill>
              </a:rPr>
              <a:t>Transparenzregister  </a:t>
            </a:r>
          </a:p>
          <a:p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Pflicht erfüllt, bei Eintrag in vorhandene Register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7" name="Grafik 6" descr="Herunterladen">
            <a:extLst>
              <a:ext uri="{FF2B5EF4-FFF2-40B4-BE49-F238E27FC236}">
                <a16:creationId xmlns:a16="http://schemas.microsoft.com/office/drawing/2014/main" id="{5F64F74D-A259-49AD-8FC7-7DF9496CE3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60232" y="3692185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Verdachtsmeldungen  § 43 </a:t>
            </a:r>
            <a:r>
              <a:rPr lang="de-DE" dirty="0" err="1"/>
              <a:t>GwG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000" y="1340768"/>
            <a:ext cx="7920000" cy="4824536"/>
          </a:xfrm>
        </p:spPr>
        <p:txBody>
          <a:bodyPr/>
          <a:lstStyle/>
          <a:p>
            <a:endParaRPr lang="de-DE" dirty="0"/>
          </a:p>
          <a:p>
            <a:r>
              <a:rPr lang="de-DE" dirty="0">
                <a:solidFill>
                  <a:srgbClr val="C00000"/>
                </a:solidFill>
              </a:rPr>
              <a:t>Geringer Anteil der Verdachtsmeldungen </a:t>
            </a:r>
            <a:r>
              <a:rPr lang="de-DE" dirty="0"/>
              <a:t>im Nichtfinanzsektor</a:t>
            </a:r>
          </a:p>
          <a:p>
            <a:endParaRPr lang="de-DE" dirty="0"/>
          </a:p>
          <a:p>
            <a:r>
              <a:rPr lang="de-DE" dirty="0"/>
              <a:t>Meldepflichten wahrnehmen!</a:t>
            </a:r>
          </a:p>
          <a:p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bei </a:t>
            </a:r>
            <a:r>
              <a:rPr lang="de-DE" dirty="0">
                <a:solidFill>
                  <a:srgbClr val="C00000"/>
                </a:solidFill>
              </a:rPr>
              <a:t>Verdachtsmomenten</a:t>
            </a:r>
            <a:r>
              <a:rPr lang="de-DE" dirty="0"/>
              <a:t> auf Geldwäsche oder Terrorismusfinanzierung</a:t>
            </a:r>
          </a:p>
          <a:p>
            <a:pPr>
              <a:buFont typeface="Wingdings" panose="05000000000000000000" pitchFamily="2" charset="2"/>
              <a:buChar char="Ø"/>
            </a:pPr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bei </a:t>
            </a:r>
            <a:r>
              <a:rPr lang="de-DE" dirty="0">
                <a:solidFill>
                  <a:srgbClr val="C00000"/>
                </a:solidFill>
              </a:rPr>
              <a:t>Verletzung der Offenlegungspflicht </a:t>
            </a:r>
            <a:r>
              <a:rPr lang="de-DE" dirty="0"/>
              <a:t>des Vertragspartners hinsichtlich wirtschaftlich Berechtigtem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7" name="Grafik 6" descr="Warnung">
            <a:extLst>
              <a:ext uri="{FF2B5EF4-FFF2-40B4-BE49-F238E27FC236}">
                <a16:creationId xmlns:a16="http://schemas.microsoft.com/office/drawing/2014/main" id="{B1A68A7F-5AE0-42FD-9436-88A68D332D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52120" y="2492896"/>
            <a:ext cx="914400" cy="914400"/>
          </a:xfrm>
          <a:prstGeom prst="rect">
            <a:avLst/>
          </a:prstGeom>
        </p:spPr>
      </p:pic>
      <p:pic>
        <p:nvPicPr>
          <p:cNvPr id="9" name="Grafik 8" descr="Räuber">
            <a:extLst>
              <a:ext uri="{FF2B5EF4-FFF2-40B4-BE49-F238E27FC236}">
                <a16:creationId xmlns:a16="http://schemas.microsoft.com/office/drawing/2014/main" id="{6B4DB99D-1E29-4029-92E3-A9A2E106EF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12375" y="3861048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C00000"/>
                </a:solidFill>
              </a:rPr>
              <a:t>Themenübersicht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dirty="0"/>
              <a:t>Güterhändler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dirty="0"/>
              <a:t>Risikomanagement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Geldwäschebeauftragte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Sorgfaltspflichten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Transparenzregister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Verdachtsmeldungen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Zentrale Meldestelle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Hinweisgebersystem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Bußgeldtatbestände und -rahmen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Veröffentlichungspflicht</a:t>
            </a:r>
          </a:p>
          <a:p>
            <a:endParaRPr lang="de-DE" dirty="0"/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endParaRPr lang="de-DE" dirty="0"/>
          </a:p>
          <a:p>
            <a:pPr>
              <a:buFontTx/>
              <a:buChar char="-"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11" name="Grafik 10" descr="Münzen">
            <a:extLst>
              <a:ext uri="{FF2B5EF4-FFF2-40B4-BE49-F238E27FC236}">
                <a16:creationId xmlns:a16="http://schemas.microsoft.com/office/drawing/2014/main" id="{F27B950A-578C-4708-8C0A-3DB9923E2B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92280" y="5307801"/>
            <a:ext cx="914400" cy="914400"/>
          </a:xfrm>
          <a:prstGeom prst="rect">
            <a:avLst/>
          </a:prstGeom>
        </p:spPr>
      </p:pic>
      <p:pic>
        <p:nvPicPr>
          <p:cNvPr id="13" name="Grafik 12" descr="Goldbarren">
            <a:extLst>
              <a:ext uri="{FF2B5EF4-FFF2-40B4-BE49-F238E27FC236}">
                <a16:creationId xmlns:a16="http://schemas.microsoft.com/office/drawing/2014/main" id="{656E4B91-555F-4FFD-947D-E9BC687E51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67944" y="1162169"/>
            <a:ext cx="914400" cy="914400"/>
          </a:xfrm>
          <a:prstGeom prst="rect">
            <a:avLst/>
          </a:prstGeom>
        </p:spPr>
      </p:pic>
      <p:pic>
        <p:nvPicPr>
          <p:cNvPr id="15" name="Grafik 14" descr="Tageskalender">
            <a:extLst>
              <a:ext uri="{FF2B5EF4-FFF2-40B4-BE49-F238E27FC236}">
                <a16:creationId xmlns:a16="http://schemas.microsoft.com/office/drawing/2014/main" id="{BFAE3BAC-831E-4876-BEEE-96BBC13DF32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08104" y="2867084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Zentrale Meldestelle §§ 27, 28 </a:t>
            </a:r>
            <a:r>
              <a:rPr lang="de-DE" dirty="0" err="1"/>
              <a:t>GwG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000" y="1375674"/>
            <a:ext cx="7920000" cy="4702834"/>
          </a:xfrm>
        </p:spPr>
        <p:txBody>
          <a:bodyPr/>
          <a:lstStyle/>
          <a:p>
            <a:endParaRPr lang="de-DE" dirty="0"/>
          </a:p>
          <a:p>
            <a:r>
              <a:rPr lang="de-DE" dirty="0"/>
              <a:t>Neuorganisation FIU</a:t>
            </a:r>
          </a:p>
          <a:p>
            <a:endParaRPr lang="de-DE" dirty="0"/>
          </a:p>
          <a:p>
            <a:pPr lvl="0"/>
            <a:r>
              <a:rPr lang="de-DE" dirty="0">
                <a:solidFill>
                  <a:srgbClr val="C00000"/>
                </a:solidFill>
              </a:rPr>
              <a:t>Zentralstelle für Finanztransaktionsuntersuchungen</a:t>
            </a:r>
          </a:p>
          <a:p>
            <a:pPr lvl="0"/>
            <a:r>
              <a:rPr lang="de-DE" dirty="0">
                <a:solidFill>
                  <a:srgbClr val="C00000"/>
                </a:solidFill>
              </a:rPr>
              <a:t> </a:t>
            </a:r>
            <a:r>
              <a:rPr lang="de-DE" dirty="0"/>
              <a:t>(Link: </a:t>
            </a:r>
            <a:r>
              <a:rPr lang="de-DE" u="sng" dirty="0"/>
              <a:t>http://fiu.bund.de)</a:t>
            </a:r>
          </a:p>
          <a:p>
            <a:endParaRPr lang="de-DE" dirty="0"/>
          </a:p>
          <a:p>
            <a:r>
              <a:rPr lang="de-DE" dirty="0"/>
              <a:t>Generalzolldirektion (Bundesministeriums der Finanzen) </a:t>
            </a:r>
          </a:p>
          <a:p>
            <a:endParaRPr lang="de-DE" dirty="0">
              <a:solidFill>
                <a:srgbClr val="C00000"/>
              </a:solidFill>
            </a:endParaRPr>
          </a:p>
          <a:p>
            <a:r>
              <a:rPr lang="de-DE" dirty="0">
                <a:solidFill>
                  <a:srgbClr val="C00000"/>
                </a:solidFill>
              </a:rPr>
              <a:t>Verhinderung, Aufdeckung und Unterstützung bei Bekämpfung von Geldwäsche und Terrorismusfinanzierung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7" name="Grafik 6" descr="Hierarchie">
            <a:extLst>
              <a:ext uri="{FF2B5EF4-FFF2-40B4-BE49-F238E27FC236}">
                <a16:creationId xmlns:a16="http://schemas.microsoft.com/office/drawing/2014/main" id="{0F5EC57B-9F40-4D46-BBA8-DDFDDDD4D6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70800" y="1556792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Zentrale Meldestelle § 28 </a:t>
            </a:r>
            <a:r>
              <a:rPr lang="de-DE" dirty="0" err="1"/>
              <a:t>GwG</a:t>
            </a:r>
            <a:r>
              <a:rPr lang="de-DE" dirty="0"/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>
              <a:buFont typeface="Arial" pitchFamily="34" charset="0"/>
              <a:buChar char="•"/>
            </a:pPr>
            <a:r>
              <a:rPr lang="de-DE" dirty="0">
                <a:solidFill>
                  <a:srgbClr val="C00000"/>
                </a:solidFill>
              </a:rPr>
              <a:t>Erhebung und Analyse </a:t>
            </a:r>
            <a:r>
              <a:rPr lang="de-DE" dirty="0"/>
              <a:t>von Informationen </a:t>
            </a:r>
          </a:p>
          <a:p>
            <a:pPr indent="0"/>
            <a:r>
              <a:rPr lang="de-DE" dirty="0"/>
              <a:t>       zu Geldwäsche oder Terrorismusfinanzierung</a:t>
            </a:r>
          </a:p>
          <a:p>
            <a:r>
              <a:rPr lang="de-DE" dirty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de-DE" dirty="0">
                <a:solidFill>
                  <a:srgbClr val="C00000"/>
                </a:solidFill>
              </a:rPr>
              <a:t>Weitergabe der Informationen </a:t>
            </a:r>
            <a:r>
              <a:rPr lang="de-DE" dirty="0"/>
              <a:t>an die zuständigen Stellen</a:t>
            </a:r>
          </a:p>
          <a:p>
            <a:pPr>
              <a:buFont typeface="Arial" pitchFamily="34" charset="0"/>
              <a:buChar char="•"/>
            </a:pPr>
            <a:endParaRPr lang="de-DE" dirty="0"/>
          </a:p>
          <a:p>
            <a:pPr>
              <a:buFont typeface="Arial" pitchFamily="34" charset="0"/>
              <a:buChar char="•"/>
            </a:pPr>
            <a:r>
              <a:rPr lang="de-DE" dirty="0"/>
              <a:t>Entgegennahme von </a:t>
            </a:r>
            <a:r>
              <a:rPr lang="de-DE" dirty="0">
                <a:solidFill>
                  <a:srgbClr val="C00000"/>
                </a:solidFill>
              </a:rPr>
              <a:t>Verdachtsmeldungen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7" name="Grafik 6" descr="Geöffneter Ordner">
            <a:extLst>
              <a:ext uri="{FF2B5EF4-FFF2-40B4-BE49-F238E27FC236}">
                <a16:creationId xmlns:a16="http://schemas.microsoft.com/office/drawing/2014/main" id="{710D3422-4735-4D3B-AC95-837EE24877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76256" y="3933056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Hinweisgebersystem § 53 </a:t>
            </a:r>
            <a:r>
              <a:rPr lang="de-DE" dirty="0" err="1"/>
              <a:t>GwG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000" y="1340768"/>
            <a:ext cx="7920000" cy="5040560"/>
          </a:xfrm>
        </p:spPr>
        <p:txBody>
          <a:bodyPr/>
          <a:lstStyle/>
          <a:p>
            <a:endParaRPr lang="de-DE" dirty="0"/>
          </a:p>
          <a:p>
            <a:endParaRPr lang="de-D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Einrichtung bei den </a:t>
            </a:r>
            <a:r>
              <a:rPr lang="de-DE" sz="2400" dirty="0">
                <a:solidFill>
                  <a:srgbClr val="C00000"/>
                </a:solidFill>
              </a:rPr>
              <a:t>Aufsichtsbehörden</a:t>
            </a:r>
          </a:p>
          <a:p>
            <a:pPr indent="0"/>
            <a:endParaRPr lang="de-DE" sz="2400" dirty="0"/>
          </a:p>
          <a:p>
            <a:pPr indent="0"/>
            <a:endParaRPr lang="de-DE" sz="2400" dirty="0"/>
          </a:p>
          <a:p>
            <a:pPr>
              <a:buFont typeface="Arial" pitchFamily="34" charset="0"/>
              <a:buChar char="•"/>
            </a:pPr>
            <a:r>
              <a:rPr lang="de-DE" sz="2400" dirty="0">
                <a:solidFill>
                  <a:srgbClr val="C00000"/>
                </a:solidFill>
              </a:rPr>
              <a:t>Anonyme </a:t>
            </a:r>
            <a:r>
              <a:rPr lang="de-DE" sz="2400" dirty="0"/>
              <a:t>Hinweise zu Verletzungen der geldwäscherechtlichen Pflichten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7" name="Grafik 6" descr="Nach rechts zeigender Finger, Handrücken">
            <a:extLst>
              <a:ext uri="{FF2B5EF4-FFF2-40B4-BE49-F238E27FC236}">
                <a16:creationId xmlns:a16="http://schemas.microsoft.com/office/drawing/2014/main" id="{9EB05286-5DD5-41C0-AB3D-B05EC88DFD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28184" y="4797152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Bußgeldtatbestände und -rahmen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rgbClr val="C00000"/>
                </a:solidFill>
              </a:rPr>
              <a:t>Erweiterung </a:t>
            </a:r>
            <a:r>
              <a:rPr lang="de-DE" sz="2400" dirty="0"/>
              <a:t>der Bußgeldtatbestände </a:t>
            </a:r>
          </a:p>
          <a:p>
            <a:endParaRPr lang="de-DE" sz="2400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rgbClr val="C00000"/>
                </a:solidFill>
              </a:rPr>
              <a:t>Anhebung</a:t>
            </a:r>
            <a:r>
              <a:rPr lang="de-DE" sz="2400" dirty="0"/>
              <a:t> des Bußgeldrahmens </a:t>
            </a:r>
          </a:p>
          <a:p>
            <a:endParaRPr lang="de-DE" sz="2400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rgbClr val="C00000"/>
                </a:solidFill>
              </a:rPr>
              <a:t>erhöhtes </a:t>
            </a:r>
            <a:r>
              <a:rPr lang="de-DE" sz="2400" dirty="0"/>
              <a:t>Ahndungserfordernis</a:t>
            </a:r>
          </a:p>
          <a:p>
            <a:endParaRPr lang="de-DE" sz="2400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rgbClr val="C00000"/>
                </a:solidFill>
              </a:rPr>
              <a:t>Vereinheitlichungsbestrebungen </a:t>
            </a:r>
            <a:r>
              <a:rPr lang="de-DE" sz="2400" dirty="0"/>
              <a:t>in den Bundesländern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9" name="Grafik 8" descr="Auktionshammer">
            <a:extLst>
              <a:ext uri="{FF2B5EF4-FFF2-40B4-BE49-F238E27FC236}">
                <a16:creationId xmlns:a16="http://schemas.microsoft.com/office/drawing/2014/main" id="{17972C55-C105-426D-AE19-AB93B05CA4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08304" y="3205776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Veröffentlichungspflicht § 57 </a:t>
            </a:r>
            <a:r>
              <a:rPr lang="de-DE" dirty="0" err="1"/>
              <a:t>GwG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rgbClr val="C00000"/>
                </a:solidFill>
              </a:rPr>
              <a:t>bestandskräftige Maßnahmen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rgbClr val="C00000"/>
                </a:solidFill>
              </a:rPr>
              <a:t>unanfechtbare Bußgeldentscheidungen</a:t>
            </a:r>
            <a:r>
              <a:rPr lang="de-DE" sz="2400" dirty="0"/>
              <a:t>  </a:t>
            </a:r>
          </a:p>
          <a:p>
            <a:r>
              <a:rPr lang="de-DE" dirty="0"/>
              <a:t>für die Dauer von 5 Jahren auf der Internetseite</a:t>
            </a:r>
          </a:p>
          <a:p>
            <a:endParaRPr lang="de-DE" dirty="0"/>
          </a:p>
          <a:p>
            <a:r>
              <a:rPr lang="de-DE" sz="2400" dirty="0">
                <a:solidFill>
                  <a:srgbClr val="C00000"/>
                </a:solidFill>
              </a:rPr>
              <a:t>Art des Verstoßes </a:t>
            </a:r>
            <a:r>
              <a:rPr lang="de-DE" sz="2400" dirty="0"/>
              <a:t>und </a:t>
            </a:r>
            <a:r>
              <a:rPr lang="de-DE" sz="2400" dirty="0">
                <a:solidFill>
                  <a:srgbClr val="C00000"/>
                </a:solidFill>
              </a:rPr>
              <a:t>verantwortliche Personen</a:t>
            </a:r>
          </a:p>
          <a:p>
            <a:endParaRPr lang="de-DE" dirty="0">
              <a:solidFill>
                <a:srgbClr val="C00000"/>
              </a:solidFill>
            </a:endParaRPr>
          </a:p>
          <a:p>
            <a:r>
              <a:rPr lang="de-DE" dirty="0">
                <a:solidFill>
                  <a:srgbClr val="C00000"/>
                </a:solidFill>
              </a:rPr>
              <a:t>Anonymisierung</a:t>
            </a:r>
            <a:r>
              <a:rPr lang="de-DE" dirty="0"/>
              <a:t> in bestimmten Konstellationen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7" name="Grafik 6" descr="Lehrer">
            <a:extLst>
              <a:ext uri="{FF2B5EF4-FFF2-40B4-BE49-F238E27FC236}">
                <a16:creationId xmlns:a16="http://schemas.microsoft.com/office/drawing/2014/main" id="{9CD004EA-B73F-464B-9E20-93A8BBB51C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92280" y="2564904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Weitere Informationen </a:t>
            </a:r>
            <a:r>
              <a:rPr lang="de-DE"/>
              <a:t>und </a:t>
            </a:r>
            <a:r>
              <a:rPr lang="de-DE" smtClean="0"/>
              <a:t>Service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pPr>
              <a:buFontTx/>
              <a:buChar char="-"/>
            </a:pPr>
            <a:r>
              <a:rPr lang="de-DE" sz="2400" dirty="0"/>
              <a:t>Neues </a:t>
            </a:r>
            <a:r>
              <a:rPr lang="de-DE" sz="2400" dirty="0">
                <a:solidFill>
                  <a:srgbClr val="C00000"/>
                </a:solidFill>
              </a:rPr>
              <a:t>Geldwäschegesetz</a:t>
            </a:r>
            <a:endParaRPr lang="de-DE" sz="2400" dirty="0"/>
          </a:p>
          <a:p>
            <a:pPr>
              <a:buFontTx/>
              <a:buChar char="-"/>
            </a:pPr>
            <a:r>
              <a:rPr lang="de-DE" sz="2400" dirty="0"/>
              <a:t>Neue </a:t>
            </a:r>
            <a:r>
              <a:rPr lang="de-DE" sz="2400" dirty="0">
                <a:solidFill>
                  <a:srgbClr val="C00000"/>
                </a:solidFill>
              </a:rPr>
              <a:t>Links und Formulare </a:t>
            </a:r>
            <a:r>
              <a:rPr lang="de-DE" sz="2400" dirty="0"/>
              <a:t>zur FIU</a:t>
            </a:r>
          </a:p>
          <a:p>
            <a:pPr>
              <a:buFontTx/>
              <a:buChar char="-"/>
            </a:pPr>
            <a:r>
              <a:rPr lang="de-DE" sz="2400" dirty="0" err="1">
                <a:solidFill>
                  <a:srgbClr val="C00000"/>
                </a:solidFill>
              </a:rPr>
              <a:t>Newsletter</a:t>
            </a:r>
            <a:r>
              <a:rPr lang="de-DE" sz="2400" dirty="0" err="1"/>
              <a:t>anmeldung</a:t>
            </a:r>
            <a:endParaRPr lang="de-DE" sz="2400" dirty="0"/>
          </a:p>
          <a:p>
            <a:pPr>
              <a:buFontTx/>
              <a:buChar char="-"/>
            </a:pPr>
            <a:endParaRPr lang="de-DE" dirty="0"/>
          </a:p>
          <a:p>
            <a:r>
              <a:rPr lang="de-DE" dirty="0"/>
              <a:t>Mitteilung Ihrer E-Mail-Adresse an das Funktionspostfach: </a:t>
            </a:r>
          </a:p>
          <a:p>
            <a:r>
              <a:rPr lang="de-DE" dirty="0"/>
              <a:t>           </a:t>
            </a:r>
            <a:r>
              <a:rPr lang="de-DE" u="sng" dirty="0">
                <a:solidFill>
                  <a:srgbClr val="C00000"/>
                </a:solidFill>
              </a:rPr>
              <a:t>geldwaeschepraevention@rpgi.hessen.de</a:t>
            </a:r>
          </a:p>
          <a:p>
            <a:pPr algn="ctr"/>
            <a:r>
              <a:rPr lang="de-DE" dirty="0"/>
              <a:t>Hotline 0641/303</a:t>
            </a:r>
            <a:r>
              <a:rPr lang="de-DE" dirty="0">
                <a:solidFill>
                  <a:srgbClr val="C00000"/>
                </a:solidFill>
              </a:rPr>
              <a:t>-3388</a:t>
            </a:r>
          </a:p>
          <a:p>
            <a:pPr algn="ctr"/>
            <a:r>
              <a:rPr lang="de-DE" dirty="0">
                <a:solidFill>
                  <a:srgbClr val="C00000"/>
                </a:solidFill>
              </a:rPr>
              <a:t>Homepage</a:t>
            </a:r>
            <a:r>
              <a:rPr lang="de-DE" dirty="0"/>
              <a:t> des RP Gießen </a:t>
            </a:r>
            <a:r>
              <a:rPr lang="de-DE" dirty="0" smtClean="0"/>
              <a:t>(Inneres und Arbeit –Gefahrenabwehr </a:t>
            </a:r>
            <a:r>
              <a:rPr lang="de-DE" dirty="0"/>
              <a:t>– </a:t>
            </a:r>
            <a:r>
              <a:rPr lang="de-DE" dirty="0" smtClean="0"/>
              <a:t>Geldwäschegesetz)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7" name="Grafik 6" descr="E-Mail">
            <a:extLst>
              <a:ext uri="{FF2B5EF4-FFF2-40B4-BE49-F238E27FC236}">
                <a16:creationId xmlns:a16="http://schemas.microsoft.com/office/drawing/2014/main" id="{57BB8D46-05B7-4ACC-BEE5-DDCF8D9811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16216" y="2564904"/>
            <a:ext cx="914400" cy="914400"/>
          </a:xfrm>
          <a:prstGeom prst="rect">
            <a:avLst/>
          </a:prstGeom>
        </p:spPr>
      </p:pic>
      <p:pic>
        <p:nvPicPr>
          <p:cNvPr id="9" name="Grafik 8" descr="Hörer">
            <a:extLst>
              <a:ext uri="{FF2B5EF4-FFF2-40B4-BE49-F238E27FC236}">
                <a16:creationId xmlns:a16="http://schemas.microsoft.com/office/drawing/2014/main" id="{D855ACEF-5FCE-47A6-987A-FC4335B55F0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73600" y="4293096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sz="2400" dirty="0"/>
          </a:p>
          <a:p>
            <a:pPr algn="ctr"/>
            <a:r>
              <a:rPr lang="de-DE" sz="2400" dirty="0">
                <a:solidFill>
                  <a:srgbClr val="C00000"/>
                </a:solidFill>
              </a:rPr>
              <a:t>Fragen?</a:t>
            </a:r>
          </a:p>
          <a:p>
            <a:pPr algn="ctr"/>
            <a:endParaRPr lang="de-DE" sz="2400" dirty="0"/>
          </a:p>
          <a:p>
            <a:pPr algn="ctr"/>
            <a:endParaRPr lang="de-DE" sz="2400" dirty="0"/>
          </a:p>
          <a:p>
            <a:pPr algn="ctr"/>
            <a:r>
              <a:rPr lang="de-DE" sz="2400" dirty="0"/>
              <a:t>Vielen Dank für Ihre Aufmerksamkeit!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8" name="Grafik 7" descr="Gedankenblase">
            <a:extLst>
              <a:ext uri="{FF2B5EF4-FFF2-40B4-BE49-F238E27FC236}">
                <a16:creationId xmlns:a16="http://schemas.microsoft.com/office/drawing/2014/main" id="{CBAB150A-0F2E-4618-B13E-EDFF628B5B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16113" y="1988840"/>
            <a:ext cx="914400" cy="914400"/>
          </a:xfrm>
          <a:prstGeom prst="rect">
            <a:avLst/>
          </a:prstGeom>
        </p:spPr>
      </p:pic>
      <p:pic>
        <p:nvPicPr>
          <p:cNvPr id="10" name="Grafik 9" descr="Hilfe">
            <a:extLst>
              <a:ext uri="{FF2B5EF4-FFF2-40B4-BE49-F238E27FC236}">
                <a16:creationId xmlns:a16="http://schemas.microsoft.com/office/drawing/2014/main" id="{5BC9E24A-9AE6-47B1-874F-8E1AE5B088D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84168" y="1988840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Güterhändler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sz="2400" dirty="0"/>
          </a:p>
          <a:p>
            <a:r>
              <a:rPr lang="de-DE" sz="2400" dirty="0"/>
              <a:t>Jede Person, die </a:t>
            </a:r>
            <a:r>
              <a:rPr lang="de-DE" sz="2400" dirty="0">
                <a:solidFill>
                  <a:srgbClr val="C00000"/>
                </a:solidFill>
              </a:rPr>
              <a:t>gewerblich Güter </a:t>
            </a:r>
            <a:r>
              <a:rPr lang="de-DE" sz="2400" dirty="0"/>
              <a:t>veräußert</a:t>
            </a:r>
          </a:p>
          <a:p>
            <a:endParaRPr lang="de-DE" sz="2400" i="1" dirty="0"/>
          </a:p>
          <a:p>
            <a:pPr lvl="0">
              <a:buFont typeface="Arial" pitchFamily="34" charset="0"/>
              <a:buChar char="•"/>
            </a:pPr>
            <a:r>
              <a:rPr lang="de-DE" dirty="0"/>
              <a:t>auf eigenen oder fremden Namen</a:t>
            </a:r>
          </a:p>
          <a:p>
            <a:pPr lvl="0">
              <a:buFont typeface="Arial" pitchFamily="34" charset="0"/>
              <a:buChar char="•"/>
            </a:pPr>
            <a:r>
              <a:rPr lang="de-DE" dirty="0"/>
              <a:t>auf eigene oder fremde Rechnung</a:t>
            </a:r>
          </a:p>
          <a:p>
            <a:endParaRPr lang="de-DE" dirty="0"/>
          </a:p>
          <a:p>
            <a:r>
              <a:rPr lang="de-DE" dirty="0">
                <a:solidFill>
                  <a:srgbClr val="C00000"/>
                </a:solidFill>
              </a:rPr>
              <a:t>Güter:</a:t>
            </a:r>
            <a:r>
              <a:rPr lang="de-DE" dirty="0"/>
              <a:t> </a:t>
            </a:r>
            <a:r>
              <a:rPr lang="de-DE" i="1" dirty="0"/>
              <a:t>alle beweglichen und nicht beweglichen </a:t>
            </a:r>
            <a:r>
              <a:rPr lang="de-DE" i="1" dirty="0">
                <a:solidFill>
                  <a:srgbClr val="C00000"/>
                </a:solidFill>
              </a:rPr>
              <a:t>Sachen</a:t>
            </a:r>
            <a:r>
              <a:rPr lang="de-DE" i="1" dirty="0"/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i="1" dirty="0"/>
              <a:t>die einen </a:t>
            </a:r>
            <a:r>
              <a:rPr lang="de-DE" i="1" dirty="0">
                <a:solidFill>
                  <a:srgbClr val="C00000"/>
                </a:solidFill>
              </a:rPr>
              <a:t>wirtschaftlichen Wert </a:t>
            </a:r>
            <a:r>
              <a:rPr lang="de-DE" i="1" dirty="0"/>
              <a:t>haben und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i="1" dirty="0"/>
              <a:t>Gegenstand einer Transaktion sein können</a:t>
            </a:r>
          </a:p>
          <a:p>
            <a:endParaRPr lang="de-DE" i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6" name="Grafik 5" descr="Handschlag">
            <a:extLst>
              <a:ext uri="{FF2B5EF4-FFF2-40B4-BE49-F238E27FC236}">
                <a16:creationId xmlns:a16="http://schemas.microsoft.com/office/drawing/2014/main" id="{57D57F93-3469-471F-B508-AEFC0F8D6D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00192" y="2787792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Risikomanagement  § 4 </a:t>
            </a:r>
            <a:r>
              <a:rPr lang="de-DE" dirty="0" err="1"/>
              <a:t>GwG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sz="2400" dirty="0"/>
              <a:t>Pflicht:</a:t>
            </a:r>
            <a:r>
              <a:rPr lang="de-DE" sz="2400" dirty="0">
                <a:solidFill>
                  <a:srgbClr val="C00000"/>
                </a:solidFill>
              </a:rPr>
              <a:t> wirksames</a:t>
            </a:r>
            <a:r>
              <a:rPr lang="de-DE" sz="2400" dirty="0"/>
              <a:t> </a:t>
            </a:r>
            <a:r>
              <a:rPr lang="de-DE" sz="2400" dirty="0">
                <a:solidFill>
                  <a:srgbClr val="C00000"/>
                </a:solidFill>
              </a:rPr>
              <a:t>Risikomanagement </a:t>
            </a:r>
          </a:p>
          <a:p>
            <a:endParaRPr lang="de-DE" dirty="0">
              <a:solidFill>
                <a:srgbClr val="C00000"/>
              </a:solidFill>
            </a:endParaRPr>
          </a:p>
          <a:p>
            <a:r>
              <a:rPr lang="de-DE" sz="2400" dirty="0">
                <a:solidFill>
                  <a:srgbClr val="C00000"/>
                </a:solidFill>
              </a:rPr>
              <a:t>Angemessenheit </a:t>
            </a:r>
            <a:r>
              <a:rPr lang="de-DE" dirty="0"/>
              <a:t>(Art und Umfang der Geschäftstätigkeit)</a:t>
            </a:r>
          </a:p>
          <a:p>
            <a:endParaRPr lang="de-DE" dirty="0"/>
          </a:p>
          <a:p>
            <a:r>
              <a:rPr lang="de-DE" dirty="0"/>
              <a:t>Für </a:t>
            </a:r>
            <a:r>
              <a:rPr lang="de-DE" sz="2400" dirty="0">
                <a:solidFill>
                  <a:srgbClr val="C00000"/>
                </a:solidFill>
              </a:rPr>
              <a:t>Güterhändler</a:t>
            </a:r>
            <a:r>
              <a:rPr lang="de-DE" dirty="0">
                <a:solidFill>
                  <a:srgbClr val="C00000"/>
                </a:solidFill>
              </a:rPr>
              <a:t> </a:t>
            </a:r>
            <a:r>
              <a:rPr lang="de-DE" dirty="0"/>
              <a:t>gilt:</a:t>
            </a:r>
          </a:p>
          <a:p>
            <a:endParaRPr lang="de-DE" dirty="0"/>
          </a:p>
          <a:p>
            <a:r>
              <a:rPr lang="de-DE" dirty="0"/>
              <a:t>soweit sie Barzahlungen </a:t>
            </a:r>
            <a:r>
              <a:rPr lang="de-DE" dirty="0" smtClean="0"/>
              <a:t>über mindestens </a:t>
            </a:r>
            <a:r>
              <a:rPr lang="de-DE" sz="2800" u="sng" dirty="0">
                <a:solidFill>
                  <a:srgbClr val="C00000"/>
                </a:solidFill>
              </a:rPr>
              <a:t>10.000,-€ </a:t>
            </a:r>
            <a:endParaRPr lang="de-DE" sz="2800" u="sng" dirty="0" smtClean="0">
              <a:solidFill>
                <a:srgbClr val="C00000"/>
              </a:solidFill>
            </a:endParaRPr>
          </a:p>
          <a:p>
            <a:r>
              <a:rPr lang="de-DE" sz="2400" dirty="0" smtClean="0">
                <a:solidFill>
                  <a:srgbClr val="C00000"/>
                </a:solidFill>
              </a:rPr>
              <a:t>tätigen </a:t>
            </a:r>
            <a:r>
              <a:rPr lang="de-DE" sz="2400" dirty="0"/>
              <a:t>oder </a:t>
            </a:r>
            <a:r>
              <a:rPr lang="de-DE" sz="2400" dirty="0">
                <a:solidFill>
                  <a:srgbClr val="C00000"/>
                </a:solidFill>
              </a:rPr>
              <a:t>entgegennehmen</a:t>
            </a:r>
            <a:endParaRPr lang="de-DE" sz="24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6E2DAA1-D113-4B76-8BD4-F1AB4B62573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3356992"/>
            <a:ext cx="914479" cy="914479"/>
          </a:xfrm>
          <a:prstGeom prst="rect">
            <a:avLst/>
          </a:prstGeom>
        </p:spPr>
      </p:pic>
      <p:pic>
        <p:nvPicPr>
          <p:cNvPr id="8" name="Grafik 7" descr="Aufwärtstrend">
            <a:extLst>
              <a:ext uri="{FF2B5EF4-FFF2-40B4-BE49-F238E27FC236}">
                <a16:creationId xmlns:a16="http://schemas.microsoft.com/office/drawing/2014/main" id="{DCB64608-5B9E-4303-A8EA-6603121A162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00192" y="1556792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Risikomanagement § 4 </a:t>
            </a:r>
            <a:r>
              <a:rPr lang="de-DE" dirty="0" err="1"/>
              <a:t>GwG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pPr>
              <a:buFont typeface="Arial" pitchFamily="34" charset="0"/>
              <a:buChar char="•"/>
            </a:pPr>
            <a:r>
              <a:rPr lang="de-DE" sz="2400" dirty="0">
                <a:solidFill>
                  <a:srgbClr val="C00000"/>
                </a:solidFill>
              </a:rPr>
              <a:t>Risikoanalyse</a:t>
            </a:r>
            <a:r>
              <a:rPr lang="de-DE" dirty="0"/>
              <a:t> § 5 </a:t>
            </a:r>
            <a:r>
              <a:rPr lang="de-DE" dirty="0" err="1"/>
              <a:t>GwG</a:t>
            </a:r>
            <a:endParaRPr lang="de-DE" dirty="0"/>
          </a:p>
          <a:p>
            <a:endParaRPr lang="de-DE" dirty="0"/>
          </a:p>
          <a:p>
            <a:pPr>
              <a:buFont typeface="Arial" pitchFamily="34" charset="0"/>
              <a:buChar char="•"/>
            </a:pPr>
            <a:r>
              <a:rPr lang="de-DE" sz="2400" dirty="0">
                <a:solidFill>
                  <a:srgbClr val="C00000"/>
                </a:solidFill>
              </a:rPr>
              <a:t>Interne Sicherungsmaßnahmen </a:t>
            </a:r>
            <a:r>
              <a:rPr lang="de-DE" dirty="0"/>
              <a:t>§ 6 </a:t>
            </a:r>
            <a:r>
              <a:rPr lang="de-DE" dirty="0" err="1"/>
              <a:t>GwG</a:t>
            </a:r>
            <a:endParaRPr lang="de-DE" dirty="0"/>
          </a:p>
          <a:p>
            <a:pPr>
              <a:buFont typeface="Arial" pitchFamily="34" charset="0"/>
              <a:buChar char="•"/>
            </a:pPr>
            <a:endParaRPr lang="de-DE" dirty="0"/>
          </a:p>
          <a:p>
            <a:pPr indent="0"/>
            <a:endParaRPr lang="de-DE" dirty="0"/>
          </a:p>
          <a:p>
            <a:pPr algn="ctr"/>
            <a:r>
              <a:rPr lang="de-DE" sz="2400" dirty="0">
                <a:solidFill>
                  <a:srgbClr val="C00000"/>
                </a:solidFill>
              </a:rPr>
              <a:t>Verantwortlichkeit:  </a:t>
            </a:r>
            <a:r>
              <a:rPr lang="de-DE" sz="2400" dirty="0"/>
              <a:t>Mitglied der Leitungsebene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7" name="Grafik 6" descr="Prüfliste">
            <a:extLst>
              <a:ext uri="{FF2B5EF4-FFF2-40B4-BE49-F238E27FC236}">
                <a16:creationId xmlns:a16="http://schemas.microsoft.com/office/drawing/2014/main" id="{9AF6F104-A3A1-4256-AF54-108B84E4F7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08304" y="2996952"/>
            <a:ext cx="914400" cy="914400"/>
          </a:xfrm>
          <a:prstGeom prst="rect">
            <a:avLst/>
          </a:prstGeom>
        </p:spPr>
      </p:pic>
      <p:pic>
        <p:nvPicPr>
          <p:cNvPr id="9" name="Grafik 8" descr="Liste">
            <a:extLst>
              <a:ext uri="{FF2B5EF4-FFF2-40B4-BE49-F238E27FC236}">
                <a16:creationId xmlns:a16="http://schemas.microsoft.com/office/drawing/2014/main" id="{38765E6F-AFFC-459B-BDBA-0189A93F330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20072" y="2082552"/>
            <a:ext cx="914400" cy="914400"/>
          </a:xfrm>
          <a:prstGeom prst="rect">
            <a:avLst/>
          </a:prstGeom>
        </p:spPr>
      </p:pic>
      <p:pic>
        <p:nvPicPr>
          <p:cNvPr id="13" name="Grafik 12" descr="Besprechung">
            <a:extLst>
              <a:ext uri="{FF2B5EF4-FFF2-40B4-BE49-F238E27FC236}">
                <a16:creationId xmlns:a16="http://schemas.microsoft.com/office/drawing/2014/main" id="{AA63B7B7-5209-4248-BC51-783C2BBF9BC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39952" y="5307801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Risikoanalyse § 5 </a:t>
            </a:r>
            <a:r>
              <a:rPr lang="de-DE" dirty="0" err="1"/>
              <a:t>GwG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sz="2400" dirty="0">
                <a:solidFill>
                  <a:srgbClr val="C00000"/>
                </a:solidFill>
              </a:rPr>
              <a:t>Unternehmensbezogene</a:t>
            </a:r>
            <a:r>
              <a:rPr lang="de-DE" dirty="0">
                <a:solidFill>
                  <a:srgbClr val="C00000"/>
                </a:solidFill>
              </a:rPr>
              <a:t> </a:t>
            </a:r>
            <a:r>
              <a:rPr lang="de-DE" dirty="0"/>
              <a:t>Ermittlung und Bewertung</a:t>
            </a:r>
          </a:p>
          <a:p>
            <a:endParaRPr lang="de-DE" dirty="0"/>
          </a:p>
          <a:p>
            <a:r>
              <a:rPr lang="de-DE" dirty="0"/>
              <a:t>Kategorien der </a:t>
            </a:r>
            <a:r>
              <a:rPr lang="de-DE" dirty="0">
                <a:solidFill>
                  <a:srgbClr val="C00000"/>
                </a:solidFill>
              </a:rPr>
              <a:t>Risikofaktoren </a:t>
            </a:r>
            <a:r>
              <a:rPr lang="de-DE" dirty="0"/>
              <a:t>sind:</a:t>
            </a:r>
          </a:p>
          <a:p>
            <a:endParaRPr lang="de-DE" dirty="0"/>
          </a:p>
          <a:p>
            <a:pPr>
              <a:buFont typeface="Arial" pitchFamily="34" charset="0"/>
              <a:buChar char="•"/>
            </a:pPr>
            <a:r>
              <a:rPr lang="de-DE" sz="2400" dirty="0">
                <a:solidFill>
                  <a:srgbClr val="C00000"/>
                </a:solidFill>
              </a:rPr>
              <a:t>Kunden</a:t>
            </a:r>
            <a:r>
              <a:rPr lang="de-DE" sz="2400" dirty="0"/>
              <a:t>risiko</a:t>
            </a:r>
          </a:p>
          <a:p>
            <a:pPr>
              <a:buFont typeface="Arial" pitchFamily="34" charset="0"/>
              <a:buChar char="•"/>
            </a:pPr>
            <a:endParaRPr lang="de-DE" sz="2400" dirty="0"/>
          </a:p>
          <a:p>
            <a:pPr>
              <a:buFont typeface="Arial" pitchFamily="34" charset="0"/>
              <a:buChar char="•"/>
            </a:pPr>
            <a:r>
              <a:rPr lang="de-DE" sz="2400" dirty="0">
                <a:solidFill>
                  <a:srgbClr val="C00000"/>
                </a:solidFill>
              </a:rPr>
              <a:t>Produkt</a:t>
            </a:r>
            <a:r>
              <a:rPr lang="de-DE" sz="2400" dirty="0"/>
              <a:t>risiko</a:t>
            </a:r>
          </a:p>
          <a:p>
            <a:pPr>
              <a:buFont typeface="Arial" pitchFamily="34" charset="0"/>
              <a:buChar char="•"/>
            </a:pPr>
            <a:endParaRPr lang="de-DE" sz="2400" dirty="0"/>
          </a:p>
          <a:p>
            <a:pPr>
              <a:buFont typeface="Arial" pitchFamily="34" charset="0"/>
              <a:buChar char="•"/>
            </a:pPr>
            <a:r>
              <a:rPr lang="de-DE" sz="2400" dirty="0">
                <a:solidFill>
                  <a:srgbClr val="C00000"/>
                </a:solidFill>
              </a:rPr>
              <a:t>Geografisches </a:t>
            </a:r>
            <a:r>
              <a:rPr lang="de-DE" sz="2400" dirty="0"/>
              <a:t>Risiko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 </a:t>
            </a:r>
          </a:p>
          <a:p>
            <a:endParaRPr lang="de-DE" dirty="0"/>
          </a:p>
          <a:p>
            <a:r>
              <a:rPr lang="de-DE" dirty="0"/>
              <a:t/>
            </a:r>
            <a:br>
              <a:rPr lang="de-DE" dirty="0"/>
            </a:br>
            <a:endParaRPr lang="de-DE" dirty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7" name="Grafik 6" descr="Team">
            <a:extLst>
              <a:ext uri="{FF2B5EF4-FFF2-40B4-BE49-F238E27FC236}">
                <a16:creationId xmlns:a16="http://schemas.microsoft.com/office/drawing/2014/main" id="{3CCD159F-B737-478E-9097-73023AEE98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29489" y="3356992"/>
            <a:ext cx="914400" cy="914400"/>
          </a:xfrm>
          <a:prstGeom prst="rect">
            <a:avLst/>
          </a:prstGeom>
        </p:spPr>
      </p:pic>
      <p:pic>
        <p:nvPicPr>
          <p:cNvPr id="9" name="Grafik 8" descr="Auto">
            <a:extLst>
              <a:ext uri="{FF2B5EF4-FFF2-40B4-BE49-F238E27FC236}">
                <a16:creationId xmlns:a16="http://schemas.microsoft.com/office/drawing/2014/main" id="{2A3AB0B3-1073-457D-BC87-279C8C586BE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70800" y="4369166"/>
            <a:ext cx="914400" cy="914400"/>
          </a:xfrm>
          <a:prstGeom prst="rect">
            <a:avLst/>
          </a:prstGeom>
        </p:spPr>
      </p:pic>
      <p:pic>
        <p:nvPicPr>
          <p:cNvPr id="11" name="Grafik 10" descr="Erdkugel Europa-Afrika">
            <a:extLst>
              <a:ext uri="{FF2B5EF4-FFF2-40B4-BE49-F238E27FC236}">
                <a16:creationId xmlns:a16="http://schemas.microsoft.com/office/drawing/2014/main" id="{330BBD79-1BC7-4D25-B12D-B30E8167DCB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80112" y="5307801"/>
            <a:ext cx="914400" cy="914400"/>
          </a:xfrm>
          <a:prstGeom prst="rect">
            <a:avLst/>
          </a:prstGeom>
        </p:spPr>
      </p:pic>
      <p:pic>
        <p:nvPicPr>
          <p:cNvPr id="13" name="Grafik 12" descr="Lupe">
            <a:extLst>
              <a:ext uri="{FF2B5EF4-FFF2-40B4-BE49-F238E27FC236}">
                <a16:creationId xmlns:a16="http://schemas.microsoft.com/office/drawing/2014/main" id="{F0F16595-8F84-42D9-94F5-E001688D3A5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473600" y="1700808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Risikoanalyse § 5 </a:t>
            </a:r>
            <a:r>
              <a:rPr lang="de-DE" dirty="0" err="1"/>
              <a:t>GwG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560" y="1373984"/>
            <a:ext cx="7920000" cy="4702834"/>
          </a:xfrm>
        </p:spPr>
        <p:txBody>
          <a:bodyPr/>
          <a:lstStyle/>
          <a:p>
            <a:endParaRPr lang="de-DE" dirty="0"/>
          </a:p>
          <a:p>
            <a:r>
              <a:rPr lang="de-DE" dirty="0"/>
              <a:t>Hilfestellungen für die Bewertung der Risikofaktoren: </a:t>
            </a:r>
          </a:p>
          <a:p>
            <a:endParaRPr lang="de-DE" dirty="0"/>
          </a:p>
          <a:p>
            <a:pPr>
              <a:buFontTx/>
              <a:buChar char="-"/>
            </a:pPr>
            <a:r>
              <a:rPr lang="de-DE" sz="2400" dirty="0">
                <a:solidFill>
                  <a:srgbClr val="C00000"/>
                </a:solidFill>
              </a:rPr>
              <a:t>Anlagen 1 (gering) und 2 (hoch) </a:t>
            </a:r>
            <a:r>
              <a:rPr lang="de-DE" sz="2400" dirty="0"/>
              <a:t>zum </a:t>
            </a:r>
            <a:r>
              <a:rPr lang="de-DE" sz="2400" dirty="0" err="1"/>
              <a:t>GwG</a:t>
            </a:r>
            <a:r>
              <a:rPr lang="de-DE" sz="2400" dirty="0"/>
              <a:t>  </a:t>
            </a:r>
          </a:p>
          <a:p>
            <a:endParaRPr lang="de-DE" sz="2400" dirty="0"/>
          </a:p>
          <a:p>
            <a:pPr>
              <a:buFontTx/>
              <a:buChar char="-"/>
            </a:pPr>
            <a:r>
              <a:rPr lang="de-DE" sz="2400" dirty="0"/>
              <a:t>Informationen aus der </a:t>
            </a:r>
            <a:r>
              <a:rPr lang="de-DE" sz="2400" u="sng" dirty="0">
                <a:solidFill>
                  <a:srgbClr val="C00000"/>
                </a:solidFill>
              </a:rPr>
              <a:t>nationalen Risikoanalyse</a:t>
            </a:r>
          </a:p>
          <a:p>
            <a:pPr>
              <a:buFontTx/>
              <a:buChar char="-"/>
            </a:pPr>
            <a:endParaRPr lang="de-DE" u="sng" dirty="0">
              <a:solidFill>
                <a:srgbClr val="C00000"/>
              </a:solidFill>
            </a:endParaRPr>
          </a:p>
          <a:p>
            <a:pPr algn="ctr"/>
            <a:endParaRPr lang="de-DE" i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7" name="Grafik 6" descr="Teilen">
            <a:extLst>
              <a:ext uri="{FF2B5EF4-FFF2-40B4-BE49-F238E27FC236}">
                <a16:creationId xmlns:a16="http://schemas.microsoft.com/office/drawing/2014/main" id="{6C2E3462-D31B-4E4A-86B1-83B2DE5A77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41129" y="4653136"/>
            <a:ext cx="914400" cy="1456898"/>
          </a:xfrm>
          <a:prstGeom prst="rect">
            <a:avLst/>
          </a:prstGeom>
        </p:spPr>
      </p:pic>
      <p:pic>
        <p:nvPicPr>
          <p:cNvPr id="9" name="Grafik 8" descr="Puzzle">
            <a:extLst>
              <a:ext uri="{FF2B5EF4-FFF2-40B4-BE49-F238E27FC236}">
                <a16:creationId xmlns:a16="http://schemas.microsoft.com/office/drawing/2014/main" id="{9A976AF4-383F-425A-A9CE-BBF121B729C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209873" y="4924385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C00000"/>
                </a:solidFill>
              </a:rPr>
              <a:t>Interne</a:t>
            </a:r>
            <a:r>
              <a:rPr lang="de-DE" dirty="0"/>
              <a:t> Sicherungsmaßnahmen § 6 </a:t>
            </a:r>
            <a:r>
              <a:rPr lang="de-DE" dirty="0" err="1"/>
              <a:t>GwG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de-DE" dirty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e-DE" dirty="0"/>
              <a:t>Grundsätze, Verfahren und Kontrollen</a:t>
            </a:r>
          </a:p>
          <a:p>
            <a:pPr>
              <a:buFont typeface="Arial" pitchFamily="34" charset="0"/>
              <a:buChar char="•"/>
            </a:pPr>
            <a:r>
              <a:rPr lang="de-DE" dirty="0"/>
              <a:t>Geldwäschebeauftragte/r</a:t>
            </a:r>
          </a:p>
          <a:p>
            <a:pPr>
              <a:buFont typeface="Arial" pitchFamily="34" charset="0"/>
              <a:buChar char="•"/>
            </a:pPr>
            <a:r>
              <a:rPr lang="de-DE" dirty="0"/>
              <a:t>Gruppenweite Verfahren</a:t>
            </a:r>
          </a:p>
          <a:p>
            <a:pPr>
              <a:buFont typeface="Arial" pitchFamily="34" charset="0"/>
              <a:buChar char="•"/>
            </a:pPr>
            <a:r>
              <a:rPr lang="de-DE" dirty="0"/>
              <a:t>Zuverlässigkeitsprüfung</a:t>
            </a:r>
          </a:p>
          <a:p>
            <a:pPr>
              <a:buFont typeface="Arial" pitchFamily="34" charset="0"/>
              <a:buChar char="•"/>
            </a:pPr>
            <a:r>
              <a:rPr lang="de-DE" dirty="0"/>
              <a:t>Unterrichtung über Typologien und Methoden</a:t>
            </a:r>
          </a:p>
          <a:p>
            <a:pPr>
              <a:buFont typeface="Arial" pitchFamily="34" charset="0"/>
              <a:buChar char="•"/>
            </a:pPr>
            <a:r>
              <a:rPr lang="de-DE" dirty="0"/>
              <a:t>Vorkehrungen zur anonymen Meldung</a:t>
            </a:r>
          </a:p>
          <a:p>
            <a:pPr indent="0"/>
            <a:endParaRPr lang="de-DE" dirty="0"/>
          </a:p>
          <a:p>
            <a:pPr indent="0"/>
            <a:r>
              <a:rPr lang="de-DE" sz="2400" dirty="0">
                <a:solidFill>
                  <a:srgbClr val="C00000"/>
                </a:solidFill>
              </a:rPr>
              <a:t>Risikobezogenheit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7" name="Grafik 6" descr="Auge">
            <a:extLst>
              <a:ext uri="{FF2B5EF4-FFF2-40B4-BE49-F238E27FC236}">
                <a16:creationId xmlns:a16="http://schemas.microsoft.com/office/drawing/2014/main" id="{AD2F13DB-619A-45A0-978B-CEF8767371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07904" y="485060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74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Bestellung eines Geldwäschebeauftragten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r>
              <a:rPr lang="de-DE" dirty="0"/>
              <a:t> …</a:t>
            </a:r>
            <a:r>
              <a:rPr lang="de-DE" sz="2400" dirty="0"/>
              <a:t>auf Anordnung der Aufsichtsbehörde bei bestimmten Güterhändlern</a:t>
            </a:r>
          </a:p>
          <a:p>
            <a:endParaRPr lang="de-DE" dirty="0"/>
          </a:p>
          <a:p>
            <a:pPr algn="ctr"/>
            <a:r>
              <a:rPr lang="de-DE" sz="2800" i="1" dirty="0">
                <a:solidFill>
                  <a:srgbClr val="C00000"/>
                </a:solidFill>
              </a:rPr>
              <a:t>Hochwertige Güter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Regierungspräsidium Gießen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7F9FFC9-0347-41DB-9398-26295736035B}" type="datetime1">
              <a:rPr lang="de-DE" smtClean="0"/>
              <a:pPr>
                <a:defRPr/>
              </a:pPr>
              <a:t>16.12.2021</a:t>
            </a:fld>
            <a:endParaRPr lang="de-DE" dirty="0"/>
          </a:p>
        </p:txBody>
      </p:sp>
      <p:pic>
        <p:nvPicPr>
          <p:cNvPr id="7" name="Grafik 6" descr="Goldbarren">
            <a:extLst>
              <a:ext uri="{FF2B5EF4-FFF2-40B4-BE49-F238E27FC236}">
                <a16:creationId xmlns:a16="http://schemas.microsoft.com/office/drawing/2014/main" id="{0C7DBB8E-D038-4119-BF43-FDDCA8E9B2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70800" y="4221088"/>
            <a:ext cx="914400" cy="914400"/>
          </a:xfrm>
          <a:prstGeom prst="rect">
            <a:avLst/>
          </a:prstGeom>
        </p:spPr>
      </p:pic>
      <p:pic>
        <p:nvPicPr>
          <p:cNvPr id="9" name="Grafik 8" descr="Sparschwein">
            <a:extLst>
              <a:ext uri="{FF2B5EF4-FFF2-40B4-BE49-F238E27FC236}">
                <a16:creationId xmlns:a16="http://schemas.microsoft.com/office/drawing/2014/main" id="{D50DE03D-0E2E-42E7-B8E9-699FA52BD3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27829" y="4221088"/>
            <a:ext cx="914400" cy="914400"/>
          </a:xfrm>
          <a:prstGeom prst="rect">
            <a:avLst/>
          </a:prstGeom>
        </p:spPr>
      </p:pic>
      <p:pic>
        <p:nvPicPr>
          <p:cNvPr id="11" name="Grafik 10" descr="Taxi">
            <a:extLst>
              <a:ext uri="{FF2B5EF4-FFF2-40B4-BE49-F238E27FC236}">
                <a16:creationId xmlns:a16="http://schemas.microsoft.com/office/drawing/2014/main" id="{E3919CC3-F4B7-4C3F-B18B-C76C0CD7FB7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613771" y="4224469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owerPoint_Vorlage_RPGI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B7DAA4BD202B342B2D635098C0ECBD7" ma:contentTypeVersion="0" ma:contentTypeDescription="Ein neues Dokument erstellen." ma:contentTypeScope="" ma:versionID="c23cf23d67116ce8c10033b0af5b662a">
  <xsd:schema xmlns:xsd="http://www.w3.org/2001/XMLSchema" xmlns:p="http://schemas.microsoft.com/office/2006/metadata/properties" targetNamespace="http://schemas.microsoft.com/office/2006/metadata/properties" ma:root="true" ma:fieldsID="108290f8b46d51c19a4c401452befbc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7CDB26A-4D39-4BB3-884F-C85BF54728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E6B183-0F17-458B-8D70-86AE3B690C72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6C8DAEED-BB6A-4B84-939E-5C71BF826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A5C8AACD-749B-4FCF-9E1B-E8ECA19E6CED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PowerPoint_Vorlage_RPGI</Template>
  <TotalTime>0</TotalTime>
  <Words>798</Words>
  <Application>Microsoft Office PowerPoint</Application>
  <PresentationFormat>Bildschirmpräsentation (4:3)</PresentationFormat>
  <Paragraphs>307</Paragraphs>
  <Slides>26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0" baseType="lpstr">
      <vt:lpstr>Arial</vt:lpstr>
      <vt:lpstr>Times New Roman</vt:lpstr>
      <vt:lpstr>Wingdings</vt:lpstr>
      <vt:lpstr>PowerPoint_Vorlage_RPGI</vt:lpstr>
      <vt:lpstr>Neuerungen im Geldwäschegesetz 2017 </vt:lpstr>
      <vt:lpstr>Themenübersicht</vt:lpstr>
      <vt:lpstr>Güterhändler</vt:lpstr>
      <vt:lpstr>Risikomanagement  § 4 GwG</vt:lpstr>
      <vt:lpstr>Risikomanagement § 4 GwG</vt:lpstr>
      <vt:lpstr>Risikoanalyse § 5 GwG</vt:lpstr>
      <vt:lpstr>Risikoanalyse § 5 GwG</vt:lpstr>
      <vt:lpstr>Interne Sicherungsmaßnahmen § 6 GwG</vt:lpstr>
      <vt:lpstr>Bestellung eines Geldwäschebeauftragten</vt:lpstr>
      <vt:lpstr>Anwendung der allgemeinen Sorgfaltspflichten</vt:lpstr>
      <vt:lpstr>Allgemeine Sorgfaltspflichten </vt:lpstr>
      <vt:lpstr>Vereinfachte und verstärkte Sorgfaltspflichten</vt:lpstr>
      <vt:lpstr>PeP - Politisch exponierte Person</vt:lpstr>
      <vt:lpstr>Was ist bei verstärkten Sorgfaltspflichten zu tun?</vt:lpstr>
      <vt:lpstr>Transparenzregister §§ 18-26 GwG</vt:lpstr>
      <vt:lpstr>Transparenzregister § 17 Abs. 1 GwG</vt:lpstr>
      <vt:lpstr>Transparenzregister  § 19 Abs. 3 GwG</vt:lpstr>
      <vt:lpstr>Transparenzpflicht § 18 GwG</vt:lpstr>
      <vt:lpstr>Verdachtsmeldungen  § 43 GwG</vt:lpstr>
      <vt:lpstr>Zentrale Meldestelle §§ 27, 28 GwG</vt:lpstr>
      <vt:lpstr>Zentrale Meldestelle § 28 GwG </vt:lpstr>
      <vt:lpstr>Hinweisgebersystem § 53 GwG</vt:lpstr>
      <vt:lpstr>Bußgeldtatbestände und -rahmen</vt:lpstr>
      <vt:lpstr>Veröffentlichungspflicht § 57 GwG</vt:lpstr>
      <vt:lpstr>Weitere Informationen und Service </vt:lpstr>
      <vt:lpstr>PowerPoint-Präsentation</vt:lpstr>
    </vt:vector>
  </TitlesOfParts>
  <Company>RPGI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Neuerungen im Geldwäschegesetz</dc:title>
  <dc:creator>KlotzT</dc:creator>
  <cp:lastModifiedBy>Antmansky, Lisa-Marie (RPGI)</cp:lastModifiedBy>
  <cp:revision>202</cp:revision>
  <dcterms:created xsi:type="dcterms:W3CDTF">2017-05-29T13:00:09Z</dcterms:created>
  <dcterms:modified xsi:type="dcterms:W3CDTF">2021-12-16T08:22:47Z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Dokument</vt:lpwstr>
  </property>
</Properties>
</file>